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activeX/activeX4.xml" ContentType="application/vnd.ms-office.activeX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activeX/activeX3.xml" ContentType="application/vnd.ms-office.activeX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activeX/activeX1.xml" ContentType="application/vnd.ms-office.activeX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5" r:id="rId2"/>
    <p:sldId id="258" r:id="rId3"/>
    <p:sldId id="264" r:id="rId4"/>
    <p:sldId id="274" r:id="rId5"/>
    <p:sldId id="260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63" r:id="rId16"/>
    <p:sldId id="265" r:id="rId17"/>
    <p:sldId id="266" r:id="rId18"/>
    <p:sldId id="267" r:id="rId19"/>
    <p:sldId id="268" r:id="rId20"/>
    <p:sldId id="269" r:id="rId21"/>
    <p:sldId id="273" r:id="rId22"/>
    <p:sldId id="271" r:id="rId23"/>
    <p:sldId id="276" r:id="rId24"/>
    <p:sldId id="272" r:id="rId25"/>
    <p:sldId id="262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C8E0"/>
    <a:srgbClr val="C0CEE6"/>
    <a:srgbClr val="000066"/>
    <a:srgbClr val="800000"/>
    <a:srgbClr val="C2CEDC"/>
    <a:srgbClr val="E4E7B7"/>
  </p:clrMru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545" autoAdjust="0"/>
  </p:normalViewPr>
  <p:slideViewPr>
    <p:cSldViewPr>
      <p:cViewPr varScale="1">
        <p:scale>
          <a:sx n="106" d="100"/>
          <a:sy n="106" d="100"/>
        </p:scale>
        <p:origin x="-16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PropertyBag">
  <ax:ocxPr ax:name="VariousPropertyBits" ax:value="746604571"/>
  <ax:ocxPr ax:name="Size" ax:value="7197;1005"/>
  <ax:ocxPr ax:name="FontName" ax:value="Arial"/>
  <ax:ocxPr ax:name="FontHeight" ax:value="285"/>
  <ax:ocxPr ax:name="FontCharSet" ax:value="204"/>
  <ax:ocxPr ax:name="FontPitchAndFamily" ax:value="2"/>
</ax:ocx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PropertyBag">
  <ax:ocxPr ax:name="VariousPropertyBits" ax:value="746604571"/>
  <ax:ocxPr ax:name="Size" ax:value="7197;1005"/>
  <ax:ocxPr ax:name="FontName" ax:value="Arial"/>
  <ax:ocxPr ax:name="FontHeight" ax:value="285"/>
  <ax:ocxPr ax:name="FontCharSet" ax:value="204"/>
  <ax:ocxPr ax:name="FontPitchAndFamily" ax:value="2"/>
</ax:ocx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PropertyBag">
  <ax:ocxPr ax:name="VariousPropertyBits" ax:value="746604571"/>
  <ax:ocxPr ax:name="Size" ax:value="7197;1005"/>
  <ax:ocxPr ax:name="FontName" ax:value="Arial"/>
  <ax:ocxPr ax:name="FontHeight" ax:value="285"/>
  <ax:ocxPr ax:name="FontCharSet" ax:value="204"/>
  <ax:ocxPr ax:name="FontPitchAndFamily" ax:value="2"/>
</ax:ocx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PropertyBag">
  <ax:ocxPr ax:name="VariousPropertyBits" ax:value="746604571"/>
  <ax:ocxPr ax:name="Size" ax:value="7197;1005"/>
  <ax:ocxPr ax:name="FontName" ax:value="Arial"/>
  <ax:ocxPr ax:name="FontHeight" ax:value="285"/>
  <ax:ocxPr ax:name="FontCharSet" ax:value="204"/>
  <ax:ocxPr ax:name="FontPitchAndFamily" ax:value="2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B5CED-B749-43E0-8D12-5143BED104BF}" type="datetimeFigureOut">
              <a:rPr lang="ru-RU" smtClean="0"/>
              <a:pPr/>
              <a:t>03.04.2026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31E3B-D887-452C-B5F9-26A1BD4FB9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7D00FB-1959-4629-8F66-01C6A4DF77BF}" type="slidenum">
              <a:rPr lang="ru-RU" smtClean="0">
                <a:latin typeface="Times New Roman" pitchFamily="18" charset="0"/>
              </a:rPr>
              <a:pPr/>
              <a:t>6</a:t>
            </a:fld>
            <a:endParaRPr lang="ru-RU" smtClean="0">
              <a:latin typeface="Times New Roman" pitchFamily="18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0400" y="2143116"/>
            <a:ext cx="7603200" cy="1944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ru-RU" sz="2400" b="1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91612"/>
            <a:ext cx="9144000" cy="1080000"/>
          </a:xfr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ru-RU" sz="1800" b="1">
                <a:solidFill>
                  <a:srgbClr val="000066"/>
                </a:solidFill>
                <a:latin typeface="Calibri" pitchFamily="34" charset="0"/>
                <a:ea typeface="+mj-ea"/>
                <a:cs typeface="+mj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14282" y="6286520"/>
            <a:ext cx="2133600" cy="404812"/>
          </a:xfrm>
          <a:ln/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ru-RU" smtClean="0"/>
              <a:t>Дата:</a:t>
            </a:r>
            <a:endParaRPr lang="ru-RU"/>
          </a:p>
        </p:txBody>
      </p:sp>
      <p:sp>
        <p:nvSpPr>
          <p:cNvPr id="7" name="Line 5"/>
          <p:cNvSpPr>
            <a:spLocks noChangeShapeType="1"/>
          </p:cNvSpPr>
          <p:nvPr userDrawn="1"/>
        </p:nvSpPr>
        <p:spPr bwMode="auto">
          <a:xfrm>
            <a:off x="0" y="5589588"/>
            <a:ext cx="9144000" cy="0"/>
          </a:xfrm>
          <a:prstGeom prst="line">
            <a:avLst/>
          </a:prstGeom>
          <a:noFill/>
          <a:ln w="101600">
            <a:pattFill prst="plaid">
              <a:fgClr>
                <a:srgbClr val="A00413"/>
              </a:fgClr>
              <a:bgClr>
                <a:srgbClr val="645F5C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8" name="Group 15"/>
          <p:cNvGrpSpPr>
            <a:grpSpLocks/>
          </p:cNvGrpSpPr>
          <p:nvPr userDrawn="1"/>
        </p:nvGrpSpPr>
        <p:grpSpPr bwMode="auto">
          <a:xfrm>
            <a:off x="8207375" y="6381750"/>
            <a:ext cx="936625" cy="277813"/>
            <a:chOff x="5057" y="4020"/>
            <a:chExt cx="590" cy="175"/>
          </a:xfrm>
        </p:grpSpPr>
        <p:sp>
          <p:nvSpPr>
            <p:cNvPr id="9" name="AutoShape 15">
              <a:hlinkClick r:id="" action="ppaction://hlinkshowjump?jump=lastslide" highlightClick="1"/>
            </p:cNvPr>
            <p:cNvSpPr>
              <a:spLocks noChangeArrowheads="1"/>
            </p:cNvSpPr>
            <p:nvPr/>
          </p:nvSpPr>
          <p:spPr bwMode="auto">
            <a:xfrm>
              <a:off x="5057" y="4036"/>
              <a:ext cx="159" cy="159"/>
            </a:xfrm>
            <a:prstGeom prst="actionButtonEnd">
              <a:avLst/>
            </a:prstGeom>
            <a:gradFill rotWithShape="1">
              <a:gsLst>
                <a:gs pos="0">
                  <a:srgbClr val="96AB94"/>
                </a:gs>
                <a:gs pos="17000">
                  <a:srgbClr val="D4DEFF"/>
                </a:gs>
                <a:gs pos="47000">
                  <a:srgbClr val="D4DEFF"/>
                </a:gs>
                <a:gs pos="100000">
                  <a:srgbClr val="8488C4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Text Box 16">
              <a:hlinkClick r:id="" action="ppaction://hlinkshowjump?jump=lastslide"/>
            </p:cNvPr>
            <p:cNvSpPr txBox="1">
              <a:spLocks noChangeArrowheads="1"/>
            </p:cNvSpPr>
            <p:nvPr/>
          </p:nvSpPr>
          <p:spPr bwMode="auto">
            <a:xfrm>
              <a:off x="5216" y="4020"/>
              <a:ext cx="4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120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Выход</a:t>
              </a:r>
            </a:p>
          </p:txBody>
        </p:sp>
      </p:grpSp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 userDrawn="1"/>
        </p:nvSpPr>
        <p:spPr>
          <a:xfrm>
            <a:off x="3851275" y="3644900"/>
            <a:ext cx="1071563" cy="5715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3" hasCustomPrompt="1"/>
          </p:nvPr>
        </p:nvSpPr>
        <p:spPr>
          <a:xfrm>
            <a:off x="1167206" y="6056910"/>
            <a:ext cx="6048000" cy="586800"/>
          </a:xfrm>
        </p:spPr>
        <p:txBody>
          <a:bodyPr/>
          <a:lstStyle>
            <a:lvl1pPr>
              <a:defRPr lang="ru-RU" sz="1600" b="1" i="0" kern="1200" baseline="0" smtClean="0">
                <a:solidFill>
                  <a:srgbClr val="5C2E00"/>
                </a:solidFill>
                <a:latin typeface="Calibri" pitchFamily="34" charset="0"/>
                <a:ea typeface="+mn-ea"/>
                <a:cs typeface="+mn-cs"/>
              </a:defRPr>
            </a:lvl1pPr>
            <a:lvl2pPr>
              <a:defRPr lang="ru-RU" sz="1600" b="1" i="1" kern="1200" smtClean="0">
                <a:solidFill>
                  <a:srgbClr val="5C2E00"/>
                </a:solidFill>
                <a:latin typeface="Calibri" pitchFamily="34" charset="0"/>
                <a:ea typeface="+mn-ea"/>
                <a:cs typeface="+mn-cs"/>
              </a:defRPr>
            </a:lvl2pPr>
            <a:lvl3pPr>
              <a:defRPr lang="ru-RU" sz="1600" b="1" i="1" kern="1200" smtClean="0">
                <a:solidFill>
                  <a:srgbClr val="5C2E00"/>
                </a:solidFill>
                <a:latin typeface="Calibri" pitchFamily="34" charset="0"/>
                <a:ea typeface="+mn-ea"/>
                <a:cs typeface="+mn-cs"/>
              </a:defRPr>
            </a:lvl3pPr>
            <a:lvl4pPr>
              <a:defRPr lang="ru-RU" sz="1600" b="1" i="1" kern="1200" smtClean="0">
                <a:solidFill>
                  <a:srgbClr val="5C2E00"/>
                </a:solidFill>
                <a:latin typeface="Calibri" pitchFamily="34" charset="0"/>
                <a:ea typeface="+mn-ea"/>
                <a:cs typeface="+mn-cs"/>
              </a:defRPr>
            </a:lvl4pPr>
            <a:lvl5pPr>
              <a:defRPr lang="ru-RU" sz="1600" b="1" i="1" kern="1200" smtClean="0">
                <a:solidFill>
                  <a:srgbClr val="5C2E00"/>
                </a:solidFill>
                <a:latin typeface="Calibri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smtClean="0"/>
              <a:t>Составитель:                      , преподаватель КМК.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4"/>
          </p:nvPr>
        </p:nvSpPr>
        <p:spPr>
          <a:xfrm>
            <a:off x="1" y="-24"/>
            <a:ext cx="9143999" cy="475200"/>
          </a:xfrm>
        </p:spPr>
        <p:txBody>
          <a:bodyPr/>
          <a:lstStyle>
            <a:lvl1pPr algn="ctr">
              <a:defRPr sz="1600">
                <a:latin typeface="Calibri" pitchFamily="34" charset="0"/>
              </a:defRPr>
            </a:lvl1pPr>
            <a:lvl2pPr algn="ctr">
              <a:defRPr sz="1600">
                <a:latin typeface="Calibri" pitchFamily="34" charset="0"/>
              </a:defRPr>
            </a:lvl2pPr>
            <a:lvl3pPr algn="ctr">
              <a:defRPr sz="1600">
                <a:latin typeface="Calibri" pitchFamily="34" charset="0"/>
              </a:defRPr>
            </a:lvl3pPr>
            <a:lvl4pPr algn="ctr">
              <a:defRPr sz="1600">
                <a:latin typeface="Calibri" pitchFamily="34" charset="0"/>
              </a:defRPr>
            </a:lvl4pPr>
            <a:lvl5pPr algn="ctr">
              <a:defRPr sz="1600">
                <a:latin typeface="Calibri" pitchFamily="34" charset="0"/>
              </a:defRPr>
            </a:lvl5pPr>
          </a:lstStyle>
          <a:p>
            <a:pPr lvl="0"/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itchFamily="34" charset="0"/>
              <a:buNone/>
              <a:defRPr>
                <a:latin typeface="Calibri" pitchFamily="34" charset="0"/>
              </a:defRPr>
            </a:lvl1pPr>
            <a:lvl2pPr marL="0" indent="0">
              <a:buFont typeface="Arial" pitchFamily="34" charset="0"/>
              <a:buNone/>
              <a:defRPr>
                <a:latin typeface="Calibri" pitchFamily="34" charset="0"/>
              </a:defRPr>
            </a:lvl2pPr>
            <a:lvl3pPr marL="0" indent="0">
              <a:buNone/>
              <a:defRPr>
                <a:latin typeface="Calibri" pitchFamily="34" charset="0"/>
              </a:defRPr>
            </a:lvl3pPr>
            <a:lvl4pPr marL="0" indent="0">
              <a:buNone/>
              <a:defRPr>
                <a:latin typeface="Calibri" pitchFamily="34" charset="0"/>
              </a:defRPr>
            </a:lvl4pPr>
            <a:lvl5pPr marL="0" indent="0">
              <a:buNone/>
              <a:defRPr>
                <a:latin typeface="Calibri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D3751-F1B8-4850-967B-0437E49DBC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" name="Группа 19"/>
          <p:cNvGrpSpPr/>
          <p:nvPr userDrawn="1"/>
        </p:nvGrpSpPr>
        <p:grpSpPr>
          <a:xfrm>
            <a:off x="2987825" y="6261375"/>
            <a:ext cx="6156196" cy="525189"/>
            <a:chOff x="2987825" y="6261375"/>
            <a:chExt cx="6156196" cy="525189"/>
          </a:xfrm>
        </p:grpSpPr>
        <p:grpSp>
          <p:nvGrpSpPr>
            <p:cNvPr id="8" name="Group 40"/>
            <p:cNvGrpSpPr>
              <a:grpSpLocks/>
            </p:cNvGrpSpPr>
            <p:nvPr/>
          </p:nvGrpSpPr>
          <p:grpSpPr bwMode="auto">
            <a:xfrm>
              <a:off x="8072456" y="6330951"/>
              <a:ext cx="1071565" cy="455613"/>
              <a:chOff x="4972" y="3988"/>
              <a:chExt cx="675" cy="287"/>
            </a:xfrm>
          </p:grpSpPr>
          <p:sp>
            <p:nvSpPr>
              <p:cNvPr id="18" name="AutoShape 15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972" y="4052"/>
                <a:ext cx="159" cy="159"/>
              </a:xfrm>
              <a:prstGeom prst="actionButtonEnd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Text Box 16">
                <a:hlinkClick r:id="" action="ppaction://hlinkshowjump?jump=las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5216" y="3988"/>
                <a:ext cx="431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r>
                  <a:rPr lang="ru-RU" sz="1200" smtClean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Выход</a:t>
                </a:r>
                <a:endParaRPr lang="ru-RU" sz="120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9" name="Line 17"/>
            <p:cNvSpPr>
              <a:spLocks noChangeShapeType="1"/>
            </p:cNvSpPr>
            <p:nvPr/>
          </p:nvSpPr>
          <p:spPr bwMode="auto">
            <a:xfrm flipV="1">
              <a:off x="2987825" y="6261375"/>
              <a:ext cx="6156175" cy="0"/>
            </a:xfrm>
            <a:prstGeom prst="line">
              <a:avLst/>
            </a:prstGeom>
            <a:noFill/>
            <a:ln w="41275">
              <a:pattFill prst="wdUpDiag">
                <a:fgClr>
                  <a:srgbClr val="5A5A88"/>
                </a:fgClr>
                <a:bgClr>
                  <a:srgbClr val="8A8EB8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" name="Group 44"/>
            <p:cNvGrpSpPr>
              <a:grpSpLocks/>
            </p:cNvGrpSpPr>
            <p:nvPr/>
          </p:nvGrpSpPr>
          <p:grpSpPr bwMode="auto">
            <a:xfrm>
              <a:off x="6705639" y="6419057"/>
              <a:ext cx="1295403" cy="279401"/>
              <a:chOff x="4105" y="4036"/>
              <a:chExt cx="816" cy="176"/>
            </a:xfrm>
          </p:grpSpPr>
          <p:sp>
            <p:nvSpPr>
              <p:cNvPr id="16" name="AutoShape 13">
                <a:hlinkClick r:id="rId2" action="ppaction://hlinksldjump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105" y="4036"/>
                <a:ext cx="159" cy="159"/>
              </a:xfrm>
              <a:prstGeom prst="actionButtonBeginning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Text Box 20">
                <a:hlinkClick r:id="rId2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4241" y="4039"/>
                <a:ext cx="6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sz="120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Содержание</a:t>
                </a:r>
              </a:p>
            </p:txBody>
          </p:sp>
        </p:grpSp>
        <p:grpSp>
          <p:nvGrpSpPr>
            <p:cNvPr id="11" name="Group 47"/>
            <p:cNvGrpSpPr>
              <a:grpSpLocks/>
            </p:cNvGrpSpPr>
            <p:nvPr/>
          </p:nvGrpSpPr>
          <p:grpSpPr bwMode="auto">
            <a:xfrm>
              <a:off x="4357697" y="6421438"/>
              <a:ext cx="857252" cy="274638"/>
              <a:chOff x="2653" y="4026"/>
              <a:chExt cx="540" cy="173"/>
            </a:xfrm>
          </p:grpSpPr>
          <p:sp>
            <p:nvSpPr>
              <p:cNvPr id="14" name="AutoShape 48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653" y="4036"/>
                <a:ext cx="159" cy="159"/>
              </a:xfrm>
              <a:prstGeom prst="actionButtonForwardNext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Text Box 19">
                <a:hlinkClick r:id="" action="ppaction://hlinkshowjump?jump=nex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2797" y="4026"/>
                <a:ext cx="39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1200" dirty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Далее</a:t>
                </a:r>
              </a:p>
            </p:txBody>
          </p:sp>
        </p:grpSp>
        <p:sp>
          <p:nvSpPr>
            <p:cNvPr id="12" name="Управляющая кнопка: назад 11">
              <a:hlinkClick r:id="" action="ppaction://hlinkshowjump?jump=previousslide" highlightClick="1"/>
            </p:cNvPr>
            <p:cNvSpPr/>
            <p:nvPr/>
          </p:nvSpPr>
          <p:spPr>
            <a:xfrm>
              <a:off x="5357818" y="6432757"/>
              <a:ext cx="252000" cy="252000"/>
            </a:xfrm>
            <a:prstGeom prst="actionButtonBackPrevious">
              <a:avLst/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1"/>
            </a:gradFill>
            <a:ln w="9525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3" name="TextBox 12">
              <a:hlinkClick r:id="" action="ppaction://hlinkshowjump?jump=previousslide"/>
            </p:cNvPr>
            <p:cNvSpPr txBox="1"/>
            <p:nvPr/>
          </p:nvSpPr>
          <p:spPr>
            <a:xfrm>
              <a:off x="5572130" y="6419851"/>
              <a:ext cx="623888" cy="2778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Назад</a:t>
              </a:r>
            </a:p>
          </p:txBody>
        </p:sp>
      </p:grp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6F3E88-CB76-41DE-8DA5-FBB6258FB9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981075"/>
            <a:ext cx="4038600" cy="4679950"/>
          </a:xfrm>
        </p:spPr>
        <p:txBody>
          <a:bodyPr/>
          <a:lstStyle>
            <a:lvl1pPr marL="0" indent="0">
              <a:buFont typeface="Arial" pitchFamily="34" charset="0"/>
              <a:buNone/>
              <a:defRPr sz="2000">
                <a:latin typeface="Calibri" pitchFamily="34" charset="0"/>
              </a:defRPr>
            </a:lvl1pPr>
            <a:lvl2pPr marL="0" indent="0">
              <a:buFont typeface="Arial" pitchFamily="34" charset="0"/>
              <a:buNone/>
              <a:defRPr sz="2000">
                <a:latin typeface="Calibri" pitchFamily="34" charset="0"/>
              </a:defRPr>
            </a:lvl2pPr>
            <a:lvl3pPr marL="0" indent="0">
              <a:buNone/>
              <a:defRPr sz="2000">
                <a:latin typeface="Calibri" pitchFamily="34" charset="0"/>
              </a:defRPr>
            </a:lvl3pPr>
            <a:lvl4pPr marL="0" indent="0">
              <a:buNone/>
              <a:defRPr sz="2000">
                <a:latin typeface="Calibri" pitchFamily="34" charset="0"/>
              </a:defRPr>
            </a:lvl4pPr>
            <a:lvl5pPr marL="0" indent="0">
              <a:buNone/>
              <a:defRPr sz="20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9313" y="981075"/>
            <a:ext cx="4038600" cy="4679950"/>
          </a:xfrm>
        </p:spPr>
        <p:txBody>
          <a:bodyPr/>
          <a:lstStyle>
            <a:lvl1pPr marL="0" indent="0">
              <a:buFont typeface="Arial" pitchFamily="34" charset="0"/>
              <a:buNone/>
              <a:defRPr sz="2000">
                <a:latin typeface="Calibri" pitchFamily="34" charset="0"/>
              </a:defRPr>
            </a:lvl1pPr>
            <a:lvl2pPr marL="0" indent="0">
              <a:buFont typeface="Arial" pitchFamily="34" charset="0"/>
              <a:buNone/>
              <a:defRPr sz="2000">
                <a:latin typeface="Calibri" pitchFamily="34" charset="0"/>
              </a:defRPr>
            </a:lvl2pPr>
            <a:lvl3pPr marL="0" indent="0">
              <a:buNone/>
              <a:defRPr sz="2000">
                <a:latin typeface="Calibri" pitchFamily="34" charset="0"/>
              </a:defRPr>
            </a:lvl3pPr>
            <a:lvl4pPr marL="0" indent="0">
              <a:buNone/>
              <a:defRPr sz="2000">
                <a:latin typeface="Calibri" pitchFamily="34" charset="0"/>
              </a:defRPr>
            </a:lvl4pPr>
            <a:lvl5pPr marL="0" indent="0">
              <a:buNone/>
              <a:defRPr sz="20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E33CD-A6F9-4C14-B94B-66B2A92E0A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8" name="Группа 7"/>
          <p:cNvGrpSpPr/>
          <p:nvPr userDrawn="1"/>
        </p:nvGrpSpPr>
        <p:grpSpPr>
          <a:xfrm>
            <a:off x="2987825" y="6253354"/>
            <a:ext cx="6156196" cy="533210"/>
            <a:chOff x="2987825" y="6253354"/>
            <a:chExt cx="6156196" cy="533210"/>
          </a:xfrm>
        </p:grpSpPr>
        <p:grpSp>
          <p:nvGrpSpPr>
            <p:cNvPr id="9" name="Group 40"/>
            <p:cNvGrpSpPr>
              <a:grpSpLocks/>
            </p:cNvGrpSpPr>
            <p:nvPr/>
          </p:nvGrpSpPr>
          <p:grpSpPr bwMode="auto">
            <a:xfrm>
              <a:off x="8072456" y="6330951"/>
              <a:ext cx="1071565" cy="455613"/>
              <a:chOff x="4972" y="3988"/>
              <a:chExt cx="675" cy="287"/>
            </a:xfrm>
          </p:grpSpPr>
          <p:sp>
            <p:nvSpPr>
              <p:cNvPr id="19" name="AutoShape 15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972" y="4052"/>
                <a:ext cx="159" cy="159"/>
              </a:xfrm>
              <a:prstGeom prst="actionButtonEnd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Text Box 16">
                <a:hlinkClick r:id="" action="ppaction://hlinkshowjump?jump=las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5216" y="3988"/>
                <a:ext cx="431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r>
                  <a:rPr lang="ru-RU" sz="1200" smtClean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Выход</a:t>
                </a:r>
                <a:endParaRPr lang="ru-RU" sz="120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 flipV="1">
              <a:off x="2987825" y="6253354"/>
              <a:ext cx="6156175" cy="0"/>
            </a:xfrm>
            <a:prstGeom prst="line">
              <a:avLst/>
            </a:prstGeom>
            <a:noFill/>
            <a:ln w="41275">
              <a:pattFill prst="wdUpDiag">
                <a:fgClr>
                  <a:srgbClr val="5A5A88"/>
                </a:fgClr>
                <a:bgClr>
                  <a:srgbClr val="8A8EB8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" name="Group 44"/>
            <p:cNvGrpSpPr>
              <a:grpSpLocks/>
            </p:cNvGrpSpPr>
            <p:nvPr/>
          </p:nvGrpSpPr>
          <p:grpSpPr bwMode="auto">
            <a:xfrm>
              <a:off x="6705639" y="6419057"/>
              <a:ext cx="1295403" cy="279401"/>
              <a:chOff x="4105" y="4036"/>
              <a:chExt cx="816" cy="176"/>
            </a:xfrm>
          </p:grpSpPr>
          <p:sp>
            <p:nvSpPr>
              <p:cNvPr id="17" name="AutoShape 13">
                <a:hlinkClick r:id="rId2" action="ppaction://hlinksldjump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105" y="4036"/>
                <a:ext cx="159" cy="159"/>
              </a:xfrm>
              <a:prstGeom prst="actionButtonBeginning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Text Box 20">
                <a:hlinkClick r:id="rId2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4241" y="4039"/>
                <a:ext cx="6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sz="120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Содержание</a:t>
                </a:r>
              </a:p>
            </p:txBody>
          </p:sp>
        </p:grpSp>
        <p:grpSp>
          <p:nvGrpSpPr>
            <p:cNvPr id="12" name="Group 47"/>
            <p:cNvGrpSpPr>
              <a:grpSpLocks/>
            </p:cNvGrpSpPr>
            <p:nvPr/>
          </p:nvGrpSpPr>
          <p:grpSpPr bwMode="auto">
            <a:xfrm>
              <a:off x="4357697" y="6421438"/>
              <a:ext cx="857252" cy="274638"/>
              <a:chOff x="2653" y="4026"/>
              <a:chExt cx="540" cy="173"/>
            </a:xfrm>
          </p:grpSpPr>
          <p:sp>
            <p:nvSpPr>
              <p:cNvPr id="15" name="AutoShape 48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653" y="4036"/>
                <a:ext cx="159" cy="159"/>
              </a:xfrm>
              <a:prstGeom prst="actionButtonForwardNext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Text Box 19">
                <a:hlinkClick r:id="" action="ppaction://hlinkshowjump?jump=nex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2797" y="4026"/>
                <a:ext cx="39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1200" dirty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Далее</a:t>
                </a:r>
              </a:p>
            </p:txBody>
          </p:sp>
        </p:grpSp>
        <p:sp>
          <p:nvSpPr>
            <p:cNvPr id="13" name="Управляющая кнопка: назад 12">
              <a:hlinkClick r:id="" action="ppaction://hlinkshowjump?jump=previousslide" highlightClick="1"/>
            </p:cNvPr>
            <p:cNvSpPr/>
            <p:nvPr/>
          </p:nvSpPr>
          <p:spPr>
            <a:xfrm>
              <a:off x="5357818" y="6432757"/>
              <a:ext cx="252000" cy="252000"/>
            </a:xfrm>
            <a:prstGeom prst="actionButtonBackPrevious">
              <a:avLst/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1"/>
            </a:gradFill>
            <a:ln w="9525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4" name="TextBox 13">
              <a:hlinkClick r:id="" action="ppaction://hlinkshowjump?jump=previousslide"/>
            </p:cNvPr>
            <p:cNvSpPr txBox="1"/>
            <p:nvPr/>
          </p:nvSpPr>
          <p:spPr>
            <a:xfrm>
              <a:off x="5572130" y="6419851"/>
              <a:ext cx="623888" cy="2778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Назад</a:t>
              </a:r>
            </a:p>
          </p:txBody>
        </p:sp>
      </p:grp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8B9C7-EAA3-4C11-AAC6-D832ECA22A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B1221-9749-4569-BC68-01F46AE4E8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10856-AF79-42A2-818B-784DAEDC8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C54A0-3783-4035-A6C4-D00F11115C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FD50B4-AE60-432D-9734-E71E363FBE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C7190-B570-4BA4-8279-FF74597597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6610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661025"/>
          </a:xfrm>
        </p:spPr>
        <p:txBody>
          <a:bodyPr vert="eaVert"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7F431-752C-494D-99FB-4DB321D83C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981075"/>
            <a:ext cx="4038600" cy="4679950"/>
          </a:xfrm>
        </p:spPr>
        <p:txBody>
          <a:bodyPr/>
          <a:lstStyle>
            <a:lvl1pPr marL="0" indent="0">
              <a:buFont typeface="Arial" pitchFamily="34" charset="0"/>
              <a:buNone/>
              <a:tabLst/>
              <a:defRPr>
                <a:latin typeface="Calibri" pitchFamily="34" charset="0"/>
              </a:defRPr>
            </a:lvl1pPr>
            <a:lvl2pPr marL="0" indent="0">
              <a:buFont typeface="Arial" pitchFamily="34" charset="0"/>
              <a:buNone/>
              <a:tabLst/>
              <a:defRPr>
                <a:latin typeface="Calibri" pitchFamily="34" charset="0"/>
              </a:defRPr>
            </a:lvl2pPr>
            <a:lvl3pPr marL="0" indent="0">
              <a:buNone/>
              <a:tabLst/>
              <a:defRPr>
                <a:latin typeface="Calibri" pitchFamily="34" charset="0"/>
              </a:defRPr>
            </a:lvl3pPr>
            <a:lvl4pPr marL="0" indent="0">
              <a:buNone/>
              <a:tabLst/>
              <a:defRPr>
                <a:latin typeface="Calibri" pitchFamily="34" charset="0"/>
              </a:defRPr>
            </a:lvl4pPr>
            <a:lvl5pPr marL="0" indent="0">
              <a:buNone/>
              <a:tabLst/>
              <a:defRPr>
                <a:latin typeface="Calibri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9313" y="981075"/>
            <a:ext cx="4038600" cy="4679950"/>
          </a:xfrm>
        </p:spPr>
        <p:txBody>
          <a:bodyPr/>
          <a:lstStyle>
            <a:lvl1pPr marL="0" indent="0">
              <a:buFont typeface="Arial" pitchFamily="34" charset="0"/>
              <a:buNone/>
              <a:defRPr>
                <a:latin typeface="Calibri" pitchFamily="34" charset="0"/>
              </a:defRPr>
            </a:lvl1pPr>
            <a:lvl2pPr marL="0" indent="0">
              <a:buFont typeface="Arial" pitchFamily="34" charset="0"/>
              <a:buNone/>
              <a:defRPr>
                <a:latin typeface="Calibri" pitchFamily="34" charset="0"/>
              </a:defRPr>
            </a:lvl2pPr>
            <a:lvl3pPr marL="0" indent="0">
              <a:buNone/>
              <a:defRPr>
                <a:latin typeface="Calibri" pitchFamily="34" charset="0"/>
              </a:defRPr>
            </a:lvl3pPr>
            <a:lvl4pPr marL="0" indent="0">
              <a:buNone/>
              <a:defRPr>
                <a:latin typeface="Calibri" pitchFamily="34" charset="0"/>
              </a:defRPr>
            </a:lvl4pPr>
            <a:lvl5pPr marL="0" indent="0">
              <a:buNone/>
              <a:defRPr>
                <a:latin typeface="Calibri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0A8A9-5E07-4C1A-B11D-BAB3D6B4E1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8" name="Группа 7"/>
          <p:cNvGrpSpPr/>
          <p:nvPr userDrawn="1"/>
        </p:nvGrpSpPr>
        <p:grpSpPr>
          <a:xfrm>
            <a:off x="3000375" y="6215063"/>
            <a:ext cx="6143629" cy="571501"/>
            <a:chOff x="3000375" y="6215063"/>
            <a:chExt cx="6143629" cy="571501"/>
          </a:xfrm>
        </p:grpSpPr>
        <p:grpSp>
          <p:nvGrpSpPr>
            <p:cNvPr id="9" name="Group 40"/>
            <p:cNvGrpSpPr>
              <a:grpSpLocks/>
            </p:cNvGrpSpPr>
            <p:nvPr/>
          </p:nvGrpSpPr>
          <p:grpSpPr bwMode="auto">
            <a:xfrm>
              <a:off x="8072456" y="6330951"/>
              <a:ext cx="1071565" cy="455613"/>
              <a:chOff x="4972" y="3988"/>
              <a:chExt cx="675" cy="287"/>
            </a:xfrm>
          </p:grpSpPr>
          <p:sp>
            <p:nvSpPr>
              <p:cNvPr id="19" name="AutoShape 15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972" y="4052"/>
                <a:ext cx="159" cy="159"/>
              </a:xfrm>
              <a:prstGeom prst="actionButtonEnd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Text Box 16">
                <a:hlinkClick r:id="" action="ppaction://hlinkshowjump?jump=las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5216" y="3988"/>
                <a:ext cx="431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r>
                  <a:rPr lang="ru-RU" sz="1200" smtClean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Выход</a:t>
                </a:r>
                <a:endParaRPr lang="ru-RU" sz="120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>
              <a:off x="3000375" y="6215063"/>
              <a:ext cx="6143625" cy="22225"/>
            </a:xfrm>
            <a:prstGeom prst="line">
              <a:avLst/>
            </a:prstGeom>
            <a:noFill/>
            <a:ln w="41275">
              <a:pattFill prst="wdUpDiag">
                <a:fgClr>
                  <a:srgbClr val="5A5A88"/>
                </a:fgClr>
                <a:bgClr>
                  <a:srgbClr val="8A8EB8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" name="Group 44"/>
            <p:cNvGrpSpPr>
              <a:grpSpLocks/>
            </p:cNvGrpSpPr>
            <p:nvPr/>
          </p:nvGrpSpPr>
          <p:grpSpPr bwMode="auto">
            <a:xfrm>
              <a:off x="6705639" y="6419057"/>
              <a:ext cx="1295403" cy="279401"/>
              <a:chOff x="4105" y="4036"/>
              <a:chExt cx="816" cy="176"/>
            </a:xfrm>
          </p:grpSpPr>
          <p:sp>
            <p:nvSpPr>
              <p:cNvPr id="17" name="AutoShape 13">
                <a:hlinkClick r:id="rId2" action="ppaction://hlinksldjump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105" y="4036"/>
                <a:ext cx="159" cy="159"/>
              </a:xfrm>
              <a:prstGeom prst="actionButtonBeginning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Text Box 20">
                <a:hlinkClick r:id="rId2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4241" y="4039"/>
                <a:ext cx="6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sz="120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Содержание</a:t>
                </a:r>
              </a:p>
            </p:txBody>
          </p:sp>
        </p:grpSp>
        <p:grpSp>
          <p:nvGrpSpPr>
            <p:cNvPr id="12" name="Group 47"/>
            <p:cNvGrpSpPr>
              <a:grpSpLocks/>
            </p:cNvGrpSpPr>
            <p:nvPr/>
          </p:nvGrpSpPr>
          <p:grpSpPr bwMode="auto">
            <a:xfrm>
              <a:off x="4357697" y="6421438"/>
              <a:ext cx="857252" cy="274638"/>
              <a:chOff x="2653" y="4026"/>
              <a:chExt cx="540" cy="173"/>
            </a:xfrm>
          </p:grpSpPr>
          <p:sp>
            <p:nvSpPr>
              <p:cNvPr id="15" name="AutoShape 48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653" y="4036"/>
                <a:ext cx="159" cy="159"/>
              </a:xfrm>
              <a:prstGeom prst="actionButtonForwardNext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Text Box 19">
                <a:hlinkClick r:id="" action="ppaction://hlinkshowjump?jump=nex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2797" y="4026"/>
                <a:ext cx="39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1200" dirty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Далее</a:t>
                </a:r>
              </a:p>
            </p:txBody>
          </p:sp>
        </p:grpSp>
        <p:sp>
          <p:nvSpPr>
            <p:cNvPr id="13" name="Управляющая кнопка: назад 12">
              <a:hlinkClick r:id="" action="ppaction://hlinkshowjump?jump=previousslide" highlightClick="1"/>
            </p:cNvPr>
            <p:cNvSpPr/>
            <p:nvPr/>
          </p:nvSpPr>
          <p:spPr>
            <a:xfrm>
              <a:off x="5357818" y="6432757"/>
              <a:ext cx="252000" cy="252000"/>
            </a:xfrm>
            <a:prstGeom prst="actionButtonBackPrevious">
              <a:avLst/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1"/>
            </a:gradFill>
            <a:ln w="9525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4" name="TextBox 13">
              <a:hlinkClick r:id="" action="ppaction://hlinkshowjump?jump=previousslide"/>
            </p:cNvPr>
            <p:cNvSpPr txBox="1"/>
            <p:nvPr/>
          </p:nvSpPr>
          <p:spPr>
            <a:xfrm>
              <a:off x="5572130" y="6419851"/>
              <a:ext cx="623888" cy="2778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Назад</a:t>
              </a:r>
            </a:p>
          </p:txBody>
        </p:sp>
      </p:grp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68313" y="1484313"/>
            <a:ext cx="8229600" cy="467995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327FF-24E2-4797-87B2-57B9D98968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трольные зад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D7B11-BA38-484B-B379-1CF17CAABB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"/>
          <p:cNvSpPr txBox="1">
            <a:spLocks noChangeArrowheads="1"/>
          </p:cNvSpPr>
          <p:nvPr userDrawn="1"/>
        </p:nvSpPr>
        <p:spPr bwMode="auto">
          <a:xfrm>
            <a:off x="0" y="571500"/>
            <a:ext cx="9144000" cy="27860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Контрольные задания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2987825" y="6253354"/>
            <a:ext cx="6156196" cy="533210"/>
            <a:chOff x="2987825" y="6253354"/>
            <a:chExt cx="6156196" cy="533210"/>
          </a:xfrm>
        </p:grpSpPr>
        <p:grpSp>
          <p:nvGrpSpPr>
            <p:cNvPr id="8" name="Group 40"/>
            <p:cNvGrpSpPr>
              <a:grpSpLocks/>
            </p:cNvGrpSpPr>
            <p:nvPr/>
          </p:nvGrpSpPr>
          <p:grpSpPr bwMode="auto">
            <a:xfrm>
              <a:off x="8072456" y="6330951"/>
              <a:ext cx="1071565" cy="455613"/>
              <a:chOff x="4972" y="3988"/>
              <a:chExt cx="675" cy="287"/>
            </a:xfrm>
          </p:grpSpPr>
          <p:sp>
            <p:nvSpPr>
              <p:cNvPr id="18" name="AutoShape 15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972" y="4052"/>
                <a:ext cx="159" cy="159"/>
              </a:xfrm>
              <a:prstGeom prst="actionButtonEnd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Text Box 16">
                <a:hlinkClick r:id="" action="ppaction://hlinkshowjump?jump=las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5216" y="3988"/>
                <a:ext cx="431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r>
                  <a:rPr lang="ru-RU" sz="1200" smtClean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Выход</a:t>
                </a:r>
                <a:endParaRPr lang="ru-RU" sz="120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9" name="Line 17"/>
            <p:cNvSpPr>
              <a:spLocks noChangeShapeType="1"/>
            </p:cNvSpPr>
            <p:nvPr/>
          </p:nvSpPr>
          <p:spPr bwMode="auto">
            <a:xfrm flipV="1">
              <a:off x="2987825" y="6253354"/>
              <a:ext cx="6156175" cy="0"/>
            </a:xfrm>
            <a:prstGeom prst="line">
              <a:avLst/>
            </a:prstGeom>
            <a:noFill/>
            <a:ln w="41275">
              <a:pattFill prst="wdUpDiag">
                <a:fgClr>
                  <a:srgbClr val="5A5A88"/>
                </a:fgClr>
                <a:bgClr>
                  <a:srgbClr val="8A8EB8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" name="Group 44"/>
            <p:cNvGrpSpPr>
              <a:grpSpLocks/>
            </p:cNvGrpSpPr>
            <p:nvPr/>
          </p:nvGrpSpPr>
          <p:grpSpPr bwMode="auto">
            <a:xfrm>
              <a:off x="6705639" y="6419057"/>
              <a:ext cx="1295403" cy="279401"/>
              <a:chOff x="4105" y="4036"/>
              <a:chExt cx="816" cy="176"/>
            </a:xfrm>
          </p:grpSpPr>
          <p:sp>
            <p:nvSpPr>
              <p:cNvPr id="16" name="AutoShape 13">
                <a:hlinkClick r:id="rId2" action="ppaction://hlinksldjump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105" y="4036"/>
                <a:ext cx="159" cy="159"/>
              </a:xfrm>
              <a:prstGeom prst="actionButtonBeginning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Text Box 20">
                <a:hlinkClick r:id="rId2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4241" y="4039"/>
                <a:ext cx="6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sz="120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Содержание</a:t>
                </a:r>
              </a:p>
            </p:txBody>
          </p:sp>
        </p:grpSp>
        <p:grpSp>
          <p:nvGrpSpPr>
            <p:cNvPr id="11" name="Group 47"/>
            <p:cNvGrpSpPr>
              <a:grpSpLocks/>
            </p:cNvGrpSpPr>
            <p:nvPr/>
          </p:nvGrpSpPr>
          <p:grpSpPr bwMode="auto">
            <a:xfrm>
              <a:off x="4357697" y="6421438"/>
              <a:ext cx="857252" cy="274638"/>
              <a:chOff x="2653" y="4026"/>
              <a:chExt cx="540" cy="173"/>
            </a:xfrm>
          </p:grpSpPr>
          <p:sp>
            <p:nvSpPr>
              <p:cNvPr id="14" name="AutoShape 48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653" y="4036"/>
                <a:ext cx="159" cy="159"/>
              </a:xfrm>
              <a:prstGeom prst="actionButtonForwardNext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Text Box 19">
                <a:hlinkClick r:id="" action="ppaction://hlinkshowjump?jump=nex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2797" y="4026"/>
                <a:ext cx="39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1200" dirty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Далее</a:t>
                </a:r>
              </a:p>
            </p:txBody>
          </p:sp>
        </p:grpSp>
        <p:sp>
          <p:nvSpPr>
            <p:cNvPr id="12" name="Управляющая кнопка: назад 11">
              <a:hlinkClick r:id="" action="ppaction://hlinkshowjump?jump=previousslide" highlightClick="1"/>
            </p:cNvPr>
            <p:cNvSpPr/>
            <p:nvPr/>
          </p:nvSpPr>
          <p:spPr>
            <a:xfrm>
              <a:off x="5357818" y="6432757"/>
              <a:ext cx="252000" cy="252000"/>
            </a:xfrm>
            <a:prstGeom prst="actionButtonBackPrevious">
              <a:avLst/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1"/>
            </a:gradFill>
            <a:ln w="9525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3" name="TextBox 12">
              <a:hlinkClick r:id="" action="ppaction://hlinkshowjump?jump=previousslide"/>
            </p:cNvPr>
            <p:cNvSpPr txBox="1"/>
            <p:nvPr/>
          </p:nvSpPr>
          <p:spPr>
            <a:xfrm>
              <a:off x="5572130" y="6419851"/>
              <a:ext cx="623888" cy="2778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Назад</a:t>
              </a:r>
            </a:p>
          </p:txBody>
        </p:sp>
      </p:grp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стовые зад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0" y="0"/>
            <a:ext cx="9144000" cy="69215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0066"/>
                </a:solidFill>
              </a:rPr>
              <a:t>Текст вопроса</a:t>
            </a:r>
          </a:p>
        </p:txBody>
      </p:sp>
      <p:sp>
        <p:nvSpPr>
          <p:cNvPr id="7" name="Rectangle 3"/>
          <p:cNvSpPr>
            <a:spLocks noChangeArrowheads="1"/>
          </p:cNvSpPr>
          <p:nvPr userDrawn="1"/>
        </p:nvSpPr>
        <p:spPr bwMode="auto">
          <a:xfrm>
            <a:off x="179388" y="1484313"/>
            <a:ext cx="5040312" cy="446405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8" name="Rectangle 4"/>
          <p:cNvSpPr>
            <a:spLocks noChangeArrowheads="1"/>
          </p:cNvSpPr>
          <p:nvPr userDrawn="1"/>
        </p:nvSpPr>
        <p:spPr bwMode="auto">
          <a:xfrm>
            <a:off x="468313" y="2420938"/>
            <a:ext cx="44656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</a:tabLst>
            </a:pPr>
            <a:r>
              <a:rPr lang="ru-RU" b="1" i="1">
                <a:latin typeface="Calibri" pitchFamily="34" charset="0"/>
              </a:rPr>
              <a:t>Поле неправильного ответа</a:t>
            </a:r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468313" y="1557338"/>
            <a:ext cx="44640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 i="1">
                <a:latin typeface="Calibri" pitchFamily="34" charset="0"/>
              </a:rPr>
              <a:t>Поле правильного ответа</a:t>
            </a:r>
          </a:p>
        </p:txBody>
      </p:sp>
      <p:sp>
        <p:nvSpPr>
          <p:cNvPr id="10" name="Text Box 6"/>
          <p:cNvSpPr txBox="1">
            <a:spLocks noChangeArrowheads="1"/>
          </p:cNvSpPr>
          <p:nvPr userDrawn="1"/>
        </p:nvSpPr>
        <p:spPr bwMode="auto">
          <a:xfrm>
            <a:off x="1476375" y="5300663"/>
            <a:ext cx="1871663" cy="366712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bg1"/>
                </a:solidFill>
              </a:rPr>
              <a:t>Неправильно</a:t>
            </a:r>
          </a:p>
        </p:txBody>
      </p:sp>
      <p:sp>
        <p:nvSpPr>
          <p:cNvPr id="11" name="Text Box 7"/>
          <p:cNvSpPr txBox="1">
            <a:spLocks noChangeArrowheads="1"/>
          </p:cNvSpPr>
          <p:nvPr userDrawn="1"/>
        </p:nvSpPr>
        <p:spPr bwMode="auto">
          <a:xfrm>
            <a:off x="1476375" y="5300663"/>
            <a:ext cx="1908175" cy="366712"/>
          </a:xfrm>
          <a:prstGeom prst="rect">
            <a:avLst/>
          </a:prstGeom>
          <a:solidFill>
            <a:srgbClr val="33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bg1"/>
                </a:solidFill>
              </a:rPr>
              <a:t>Правильно</a:t>
            </a:r>
          </a:p>
        </p:txBody>
      </p:sp>
      <p:sp>
        <p:nvSpPr>
          <p:cNvPr id="12" name="Text Box 8"/>
          <p:cNvSpPr txBox="1">
            <a:spLocks noChangeArrowheads="1"/>
          </p:cNvSpPr>
          <p:nvPr userDrawn="1"/>
        </p:nvSpPr>
        <p:spPr bwMode="auto">
          <a:xfrm>
            <a:off x="179388" y="1176338"/>
            <a:ext cx="1679575" cy="314325"/>
          </a:xfrm>
          <a:prstGeom prst="rect">
            <a:avLst/>
          </a:prstGeom>
          <a:solidFill>
            <a:srgbClr val="1F0464"/>
          </a:solidFill>
          <a:ln w="9525">
            <a:solidFill>
              <a:srgbClr val="3366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>
                <a:solidFill>
                  <a:schemeClr val="bg1"/>
                </a:solidFill>
              </a:rPr>
              <a:t>Укажите ответ</a:t>
            </a:r>
          </a:p>
        </p:txBody>
      </p:sp>
      <p:sp>
        <p:nvSpPr>
          <p:cNvPr id="13" name="Rectangle 9"/>
          <p:cNvSpPr>
            <a:spLocks noChangeArrowheads="1"/>
          </p:cNvSpPr>
          <p:nvPr userDrawn="1"/>
        </p:nvSpPr>
        <p:spPr bwMode="auto">
          <a:xfrm>
            <a:off x="468313" y="3429000"/>
            <a:ext cx="44656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</a:tabLst>
            </a:pPr>
            <a:r>
              <a:rPr lang="ru-RU" b="1" i="1">
                <a:latin typeface="Calibri" pitchFamily="34" charset="0"/>
              </a:rPr>
              <a:t>Поле неправильного ответа</a:t>
            </a:r>
          </a:p>
        </p:txBody>
      </p:sp>
      <p:sp>
        <p:nvSpPr>
          <p:cNvPr id="14" name="Rectangle 10"/>
          <p:cNvSpPr>
            <a:spLocks noChangeArrowheads="1"/>
          </p:cNvSpPr>
          <p:nvPr userDrawn="1"/>
        </p:nvSpPr>
        <p:spPr bwMode="auto">
          <a:xfrm>
            <a:off x="468313" y="4437063"/>
            <a:ext cx="44656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</a:tabLst>
            </a:pPr>
            <a:r>
              <a:rPr lang="ru-RU" b="1" i="1">
                <a:latin typeface="Calibri" pitchFamily="34" charset="0"/>
              </a:rPr>
              <a:t>Поле неправильного ответа</a:t>
            </a:r>
          </a:p>
        </p:txBody>
      </p:sp>
      <p:sp>
        <p:nvSpPr>
          <p:cNvPr id="15" name="Text Box 11"/>
          <p:cNvSpPr txBox="1">
            <a:spLocks noChangeArrowheads="1"/>
          </p:cNvSpPr>
          <p:nvPr userDrawn="1"/>
        </p:nvSpPr>
        <p:spPr bwMode="auto">
          <a:xfrm>
            <a:off x="928688" y="6357938"/>
            <a:ext cx="3000375" cy="311150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/>
              <a:t>Раскрыть правильный ответ </a:t>
            </a:r>
          </a:p>
        </p:txBody>
      </p:sp>
      <p:grpSp>
        <p:nvGrpSpPr>
          <p:cNvPr id="16" name="Group 12"/>
          <p:cNvGrpSpPr>
            <a:grpSpLocks/>
          </p:cNvGrpSpPr>
          <p:nvPr userDrawn="1"/>
        </p:nvGrpSpPr>
        <p:grpSpPr bwMode="auto">
          <a:xfrm>
            <a:off x="5364163" y="6381750"/>
            <a:ext cx="2098675" cy="287338"/>
            <a:chOff x="2381" y="4125"/>
            <a:chExt cx="1322" cy="181"/>
          </a:xfrm>
        </p:grpSpPr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2562" y="4125"/>
              <a:ext cx="1141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tabLst>
                  <a:tab pos="1082675" algn="l"/>
                </a:tabLst>
                <a:defRPr/>
              </a:pPr>
              <a:r>
                <a:rPr lang="ru-RU" sz="1400">
                  <a:solidFill>
                    <a:srgbClr val="C9C9ED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Следующий вопрос</a:t>
              </a:r>
            </a:p>
          </p:txBody>
        </p:sp>
        <p:sp>
          <p:nvSpPr>
            <p:cNvPr id="18" name="AutoShape 14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2381" y="4125"/>
              <a:ext cx="181" cy="181"/>
            </a:xfrm>
            <a:prstGeom prst="actionButtonForwardNext">
              <a:avLst/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" name="Group 15"/>
          <p:cNvGrpSpPr>
            <a:grpSpLocks/>
          </p:cNvGrpSpPr>
          <p:nvPr userDrawn="1"/>
        </p:nvGrpSpPr>
        <p:grpSpPr bwMode="auto">
          <a:xfrm>
            <a:off x="7991475" y="6381750"/>
            <a:ext cx="1152525" cy="304800"/>
            <a:chOff x="4422" y="4020"/>
            <a:chExt cx="726" cy="192"/>
          </a:xfrm>
        </p:grpSpPr>
        <p:sp>
          <p:nvSpPr>
            <p:cNvPr id="20" name="AutoShape 16">
              <a:hlinkClick r:id="" action="ppaction://hlinkshowjump?jump=lastslide" highlightClick="1"/>
            </p:cNvPr>
            <p:cNvSpPr>
              <a:spLocks noChangeArrowheads="1"/>
            </p:cNvSpPr>
            <p:nvPr/>
          </p:nvSpPr>
          <p:spPr bwMode="auto">
            <a:xfrm>
              <a:off x="4422" y="4020"/>
              <a:ext cx="181" cy="181"/>
            </a:xfrm>
            <a:prstGeom prst="actionButtonEnd">
              <a:avLst/>
            </a:prstGeom>
            <a:gradFill rotWithShape="1">
              <a:gsLst>
                <a:gs pos="0">
                  <a:srgbClr val="96AB94"/>
                </a:gs>
                <a:gs pos="17000">
                  <a:srgbClr val="D4DEFF"/>
                </a:gs>
                <a:gs pos="47000">
                  <a:srgbClr val="D4DEFF"/>
                </a:gs>
                <a:gs pos="100000">
                  <a:srgbClr val="8488C4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Text Box 17">
              <a:hlinkClick r:id="" action="ppaction://hlinkshowjump?jump=lastslide"/>
            </p:cNvPr>
            <p:cNvSpPr txBox="1">
              <a:spLocks noChangeArrowheads="1"/>
            </p:cNvSpPr>
            <p:nvPr/>
          </p:nvSpPr>
          <p:spPr bwMode="auto">
            <a:xfrm>
              <a:off x="4604" y="4020"/>
              <a:ext cx="5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1400">
                  <a:solidFill>
                    <a:srgbClr val="B0B3D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Выход</a:t>
              </a:r>
            </a:p>
          </p:txBody>
        </p:sp>
      </p:grpSp>
      <p:sp>
        <p:nvSpPr>
          <p:cNvPr id="22" name="Line 18"/>
          <p:cNvSpPr>
            <a:spLocks noChangeShapeType="1"/>
          </p:cNvSpPr>
          <p:nvPr userDrawn="1"/>
        </p:nvSpPr>
        <p:spPr bwMode="auto">
          <a:xfrm>
            <a:off x="0" y="6215082"/>
            <a:ext cx="9144000" cy="0"/>
          </a:xfrm>
          <a:prstGeom prst="line">
            <a:avLst/>
          </a:prstGeom>
          <a:noFill/>
          <a:ln w="41275">
            <a:pattFill prst="wdUpDiag">
              <a:fgClr>
                <a:srgbClr val="5A5A88"/>
              </a:fgClr>
              <a:bgClr>
                <a:schemeClr val="hlink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Box 19"/>
          <p:cNvSpPr txBox="1">
            <a:spLocks noChangeArrowheads="1"/>
          </p:cNvSpPr>
          <p:nvPr userDrawn="1"/>
        </p:nvSpPr>
        <p:spPr bwMode="auto">
          <a:xfrm>
            <a:off x="5795963" y="928688"/>
            <a:ext cx="3095625" cy="43858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>
                <a:latin typeface="Calibri" pitchFamily="34" charset="0"/>
              </a:rPr>
              <a:t>Ответ</a:t>
            </a:r>
            <a:r>
              <a:rPr lang="ru-RU" b="1" smtClean="0">
                <a:latin typeface="Calibri" pitchFamily="34" charset="0"/>
              </a:rPr>
              <a:t>: ответ с обоснованием.</a:t>
            </a: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</p:txBody>
      </p:sp>
      <p:sp>
        <p:nvSpPr>
          <p:cNvPr id="54" name="TextBox 53"/>
          <p:cNvSpPr txBox="1"/>
          <p:nvPr userDrawn="1"/>
        </p:nvSpPr>
        <p:spPr>
          <a:xfrm>
            <a:off x="3000364" y="-18466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0" grpId="1" animBg="1"/>
      <p:bldP spid="10" grpId="2" animBg="1"/>
      <p:bldP spid="11" grpId="0" animBg="1"/>
      <p:bldP spid="13" grpId="0"/>
      <p:bldP spid="14" grpId="0"/>
      <p:bldP spid="15" grpId="0" animBg="1"/>
      <p:bldP spid="23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дание на допол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 userDrawn="1"/>
        </p:nvSpPr>
        <p:spPr bwMode="auto">
          <a:xfrm>
            <a:off x="1928813" y="6429375"/>
            <a:ext cx="1306512" cy="285750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/>
              <a:t>Проверить</a:t>
            </a:r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0" y="6237288"/>
            <a:ext cx="9144000" cy="0"/>
          </a:xfrm>
          <a:prstGeom prst="line">
            <a:avLst/>
          </a:prstGeom>
          <a:noFill/>
          <a:ln w="41275">
            <a:pattFill prst="wdUpDiag">
              <a:fgClr>
                <a:srgbClr val="5A5A88"/>
              </a:fgClr>
              <a:bgClr>
                <a:schemeClr val="hlink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8" name="Group 44"/>
          <p:cNvGraphicFramePr>
            <a:graphicFrameLocks/>
          </p:cNvGraphicFramePr>
          <p:nvPr userDrawn="1"/>
        </p:nvGraphicFramePr>
        <p:xfrm>
          <a:off x="323850" y="1196973"/>
          <a:ext cx="5486400" cy="4446604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</a:tblGrid>
              <a:tr h="526944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Вопрос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Поле ответа </a:t>
                      </a: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(впишите)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9084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Укажите время 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0746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Сколько раз 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9084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Укажите концентрацию ..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0746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Group 30"/>
          <p:cNvGraphicFramePr>
            <a:graphicFrameLocks noGrp="1"/>
          </p:cNvGraphicFramePr>
          <p:nvPr userDrawn="1"/>
        </p:nvGraphicFramePr>
        <p:xfrm>
          <a:off x="5940425" y="1196975"/>
          <a:ext cx="2743200" cy="4422770"/>
        </p:xfrm>
        <a:graphic>
          <a:graphicData uri="http://schemas.openxmlformats.org/drawingml/2006/table">
            <a:tbl>
              <a:tblPr/>
              <a:tblGrid>
                <a:gridCol w="2743200"/>
              </a:tblGrid>
              <a:tr h="660389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Правильный ответ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30 мин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68375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68375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68375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 userDrawn="1"/>
        </p:nvSpPr>
        <p:spPr>
          <a:xfrm>
            <a:off x="0" y="0"/>
            <a:ext cx="9144000" cy="3698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92075">
              <a:defRPr/>
            </a:pPr>
            <a:r>
              <a:rPr lang="ru-RU" dirty="0">
                <a:latin typeface="Calibri" pitchFamily="34" charset="0"/>
              </a:rPr>
              <a:t>Задание. Текст задания </a:t>
            </a:r>
          </a:p>
        </p:txBody>
      </p:sp>
      <p:grpSp>
        <p:nvGrpSpPr>
          <p:cNvPr id="11" name="Group 12"/>
          <p:cNvGrpSpPr>
            <a:grpSpLocks/>
          </p:cNvGrpSpPr>
          <p:nvPr userDrawn="1"/>
        </p:nvGrpSpPr>
        <p:grpSpPr bwMode="auto">
          <a:xfrm>
            <a:off x="5364163" y="6381750"/>
            <a:ext cx="2098675" cy="287338"/>
            <a:chOff x="2381" y="4125"/>
            <a:chExt cx="1322" cy="181"/>
          </a:xfrm>
        </p:grpSpPr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2562" y="4125"/>
              <a:ext cx="1141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tabLst>
                  <a:tab pos="1082675" algn="l"/>
                </a:tabLst>
                <a:defRPr/>
              </a:pPr>
              <a:r>
                <a:rPr lang="ru-RU" sz="1400" dirty="0">
                  <a:solidFill>
                    <a:srgbClr val="C9C9ED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Следующий вопрос</a:t>
              </a:r>
            </a:p>
          </p:txBody>
        </p:sp>
        <p:sp>
          <p:nvSpPr>
            <p:cNvPr id="13" name="AutoShape 14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2381" y="4125"/>
              <a:ext cx="181" cy="181"/>
            </a:xfrm>
            <a:prstGeom prst="actionButtonForwardNext">
              <a:avLst/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4" name="Group 15"/>
          <p:cNvGrpSpPr>
            <a:grpSpLocks/>
          </p:cNvGrpSpPr>
          <p:nvPr userDrawn="1"/>
        </p:nvGrpSpPr>
        <p:grpSpPr bwMode="auto">
          <a:xfrm>
            <a:off x="7991475" y="6381750"/>
            <a:ext cx="1152525" cy="304800"/>
            <a:chOff x="4422" y="4020"/>
            <a:chExt cx="726" cy="192"/>
          </a:xfrm>
        </p:grpSpPr>
        <p:sp>
          <p:nvSpPr>
            <p:cNvPr id="15" name="AutoShape 16">
              <a:hlinkClick r:id="" action="ppaction://hlinkshowjump?jump=lastslide" highlightClick="1"/>
            </p:cNvPr>
            <p:cNvSpPr>
              <a:spLocks noChangeArrowheads="1"/>
            </p:cNvSpPr>
            <p:nvPr/>
          </p:nvSpPr>
          <p:spPr bwMode="auto">
            <a:xfrm>
              <a:off x="4422" y="4020"/>
              <a:ext cx="181" cy="181"/>
            </a:xfrm>
            <a:prstGeom prst="actionButtonEnd">
              <a:avLst/>
            </a:prstGeom>
            <a:gradFill rotWithShape="1">
              <a:gsLst>
                <a:gs pos="0">
                  <a:srgbClr val="96AB94"/>
                </a:gs>
                <a:gs pos="17000">
                  <a:srgbClr val="D4DEFF"/>
                </a:gs>
                <a:gs pos="47000">
                  <a:srgbClr val="D4DEFF"/>
                </a:gs>
                <a:gs pos="100000">
                  <a:srgbClr val="8488C4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17">
              <a:hlinkClick r:id="" action="ppaction://hlinkshowjump?jump=lastslide"/>
            </p:cNvPr>
            <p:cNvSpPr txBox="1">
              <a:spLocks noChangeArrowheads="1"/>
            </p:cNvSpPr>
            <p:nvPr/>
          </p:nvSpPr>
          <p:spPr bwMode="auto">
            <a:xfrm>
              <a:off x="4604" y="4020"/>
              <a:ext cx="5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1400">
                  <a:solidFill>
                    <a:srgbClr val="B0B3D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Выход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ец контрольных зад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D7B11-BA38-484B-B379-1CF17CAABB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"/>
          <p:cNvSpPr txBox="1">
            <a:spLocks noChangeArrowheads="1"/>
          </p:cNvSpPr>
          <p:nvPr userDrawn="1"/>
        </p:nvSpPr>
        <p:spPr bwMode="auto">
          <a:xfrm>
            <a:off x="0" y="571500"/>
            <a:ext cx="9144000" cy="27860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Конец выполнения контрольных заданий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pSp>
        <p:nvGrpSpPr>
          <p:cNvPr id="2" name="Группа 6"/>
          <p:cNvGrpSpPr/>
          <p:nvPr userDrawn="1"/>
        </p:nvGrpSpPr>
        <p:grpSpPr>
          <a:xfrm>
            <a:off x="2987825" y="6245333"/>
            <a:ext cx="6156196" cy="541231"/>
            <a:chOff x="2987825" y="6245333"/>
            <a:chExt cx="6156196" cy="541231"/>
          </a:xfrm>
        </p:grpSpPr>
        <p:grpSp>
          <p:nvGrpSpPr>
            <p:cNvPr id="7" name="Group 40"/>
            <p:cNvGrpSpPr>
              <a:grpSpLocks/>
            </p:cNvGrpSpPr>
            <p:nvPr/>
          </p:nvGrpSpPr>
          <p:grpSpPr bwMode="auto">
            <a:xfrm>
              <a:off x="8072456" y="6330951"/>
              <a:ext cx="1071565" cy="455613"/>
              <a:chOff x="4972" y="3988"/>
              <a:chExt cx="675" cy="287"/>
            </a:xfrm>
          </p:grpSpPr>
          <p:sp>
            <p:nvSpPr>
              <p:cNvPr id="18" name="AutoShape 15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972" y="4052"/>
                <a:ext cx="159" cy="159"/>
              </a:xfrm>
              <a:prstGeom prst="actionButtonEnd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Text Box 16">
                <a:hlinkClick r:id="" action="ppaction://hlinkshowjump?jump=las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5216" y="3988"/>
                <a:ext cx="431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r>
                  <a:rPr lang="ru-RU" sz="1200" smtClean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Выход</a:t>
                </a:r>
                <a:endParaRPr lang="ru-RU" sz="120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9" name="Line 17"/>
            <p:cNvSpPr>
              <a:spLocks noChangeShapeType="1"/>
            </p:cNvSpPr>
            <p:nvPr/>
          </p:nvSpPr>
          <p:spPr bwMode="auto">
            <a:xfrm flipV="1">
              <a:off x="2987825" y="6245333"/>
              <a:ext cx="6156175" cy="0"/>
            </a:xfrm>
            <a:prstGeom prst="line">
              <a:avLst/>
            </a:prstGeom>
            <a:noFill/>
            <a:ln w="41275">
              <a:pattFill prst="wdUpDiag">
                <a:fgClr>
                  <a:srgbClr val="5A5A88"/>
                </a:fgClr>
                <a:bgClr>
                  <a:srgbClr val="8A8EB8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44"/>
            <p:cNvGrpSpPr>
              <a:grpSpLocks/>
            </p:cNvGrpSpPr>
            <p:nvPr/>
          </p:nvGrpSpPr>
          <p:grpSpPr bwMode="auto">
            <a:xfrm>
              <a:off x="6705639" y="6419057"/>
              <a:ext cx="1295403" cy="279401"/>
              <a:chOff x="4105" y="4036"/>
              <a:chExt cx="816" cy="176"/>
            </a:xfrm>
          </p:grpSpPr>
          <p:sp>
            <p:nvSpPr>
              <p:cNvPr id="16" name="AutoShape 13">
                <a:hlinkClick r:id="rId2" action="ppaction://hlinksldjump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105" y="4036"/>
                <a:ext cx="159" cy="159"/>
              </a:xfrm>
              <a:prstGeom prst="actionButtonBeginning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" name="Text Box 20">
                <a:hlinkClick r:id="rId2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4241" y="4039"/>
                <a:ext cx="6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sz="120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Содержание</a:t>
                </a:r>
              </a:p>
            </p:txBody>
          </p:sp>
        </p:grpSp>
        <p:grpSp>
          <p:nvGrpSpPr>
            <p:cNvPr id="10" name="Group 47"/>
            <p:cNvGrpSpPr>
              <a:grpSpLocks/>
            </p:cNvGrpSpPr>
            <p:nvPr/>
          </p:nvGrpSpPr>
          <p:grpSpPr bwMode="auto">
            <a:xfrm>
              <a:off x="4357697" y="6421438"/>
              <a:ext cx="857252" cy="274638"/>
              <a:chOff x="2653" y="4026"/>
              <a:chExt cx="540" cy="173"/>
            </a:xfrm>
          </p:grpSpPr>
          <p:sp>
            <p:nvSpPr>
              <p:cNvPr id="14" name="AutoShape 48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653" y="4036"/>
                <a:ext cx="159" cy="159"/>
              </a:xfrm>
              <a:prstGeom prst="actionButtonForwardNext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Text Box 19">
                <a:hlinkClick r:id="" action="ppaction://hlinkshowjump?jump=nex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2797" y="4026"/>
                <a:ext cx="39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1200" dirty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Далее</a:t>
                </a:r>
              </a:p>
            </p:txBody>
          </p:sp>
        </p:grpSp>
        <p:sp>
          <p:nvSpPr>
            <p:cNvPr id="12" name="Управляющая кнопка: назад 11">
              <a:hlinkClick r:id="" action="ppaction://hlinkshowjump?jump=previousslide" highlightClick="1"/>
            </p:cNvPr>
            <p:cNvSpPr/>
            <p:nvPr/>
          </p:nvSpPr>
          <p:spPr>
            <a:xfrm>
              <a:off x="5357818" y="6432757"/>
              <a:ext cx="252000" cy="252000"/>
            </a:xfrm>
            <a:prstGeom prst="actionButtonBackPrevious">
              <a:avLst/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1"/>
            </a:gradFill>
            <a:ln w="9525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3" name="TextBox 12">
              <a:hlinkClick r:id="" action="ppaction://hlinkshowjump?jump=previousslide"/>
            </p:cNvPr>
            <p:cNvSpPr txBox="1"/>
            <p:nvPr/>
          </p:nvSpPr>
          <p:spPr>
            <a:xfrm>
              <a:off x="5572130" y="6419851"/>
              <a:ext cx="623888" cy="2778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Назад</a:t>
              </a:r>
            </a:p>
          </p:txBody>
        </p:sp>
      </p:grp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рмины и 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 userDrawn="1">
            <p:ph type="title"/>
          </p:nvPr>
        </p:nvSpPr>
        <p:spPr>
          <a:xfrm>
            <a:off x="0" y="0"/>
            <a:ext cx="9144000" cy="692150"/>
          </a:xfr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0066"/>
                </a:solidFill>
              </a:rPr>
              <a:t>Термины и определения</a:t>
            </a:r>
            <a:endParaRPr lang="ru-RU" dirty="0">
              <a:solidFill>
                <a:srgbClr val="000066"/>
              </a:solidFill>
            </a:endParaRPr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 userDrawn="1"/>
        </p:nvGraphicFramePr>
        <p:xfrm>
          <a:off x="107141" y="763589"/>
          <a:ext cx="8929718" cy="332439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906857"/>
                <a:gridCol w="7022861"/>
              </a:tblGrid>
              <a:tr h="13509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libri" pitchFamily="34" charset="0"/>
                        </a:rPr>
                        <a:t>Термин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libri" pitchFamily="34" charset="0"/>
                        </a:rPr>
                        <a:t>Определение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09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26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761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 smtClean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 userDrawn="1"/>
        </p:nvGrpSpPr>
        <p:grpSpPr>
          <a:xfrm>
            <a:off x="2987825" y="6253173"/>
            <a:ext cx="6156196" cy="533391"/>
            <a:chOff x="2987825" y="6253173"/>
            <a:chExt cx="6156196" cy="533391"/>
          </a:xfrm>
        </p:grpSpPr>
        <p:grpSp>
          <p:nvGrpSpPr>
            <p:cNvPr id="9" name="Group 40"/>
            <p:cNvGrpSpPr>
              <a:grpSpLocks/>
            </p:cNvGrpSpPr>
            <p:nvPr/>
          </p:nvGrpSpPr>
          <p:grpSpPr bwMode="auto">
            <a:xfrm>
              <a:off x="8072456" y="6330951"/>
              <a:ext cx="1071565" cy="455613"/>
              <a:chOff x="4972" y="3988"/>
              <a:chExt cx="675" cy="287"/>
            </a:xfrm>
          </p:grpSpPr>
          <p:sp>
            <p:nvSpPr>
              <p:cNvPr id="19" name="AutoShape 15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972" y="4052"/>
                <a:ext cx="159" cy="159"/>
              </a:xfrm>
              <a:prstGeom prst="actionButtonEnd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Text Box 16">
                <a:hlinkClick r:id="" action="ppaction://hlinkshowjump?jump=las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5216" y="3988"/>
                <a:ext cx="431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r>
                  <a:rPr lang="ru-RU" sz="1200" smtClean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Выход</a:t>
                </a:r>
                <a:endParaRPr lang="ru-RU" sz="120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</p:grpSp>
        <p:sp>
          <p:nvSpPr>
            <p:cNvPr id="10" name="Line 17"/>
            <p:cNvSpPr>
              <a:spLocks noChangeShapeType="1"/>
            </p:cNvSpPr>
            <p:nvPr/>
          </p:nvSpPr>
          <p:spPr bwMode="auto">
            <a:xfrm flipV="1">
              <a:off x="2987825" y="6253173"/>
              <a:ext cx="6156175" cy="0"/>
            </a:xfrm>
            <a:prstGeom prst="line">
              <a:avLst/>
            </a:prstGeom>
            <a:noFill/>
            <a:ln w="41275">
              <a:pattFill prst="wdUpDiag">
                <a:fgClr>
                  <a:srgbClr val="5A5A88"/>
                </a:fgClr>
                <a:bgClr>
                  <a:srgbClr val="8A8EB8"/>
                </a:bgClr>
              </a:patt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1" name="Group 44"/>
            <p:cNvGrpSpPr>
              <a:grpSpLocks/>
            </p:cNvGrpSpPr>
            <p:nvPr/>
          </p:nvGrpSpPr>
          <p:grpSpPr bwMode="auto">
            <a:xfrm>
              <a:off x="6705639" y="6419057"/>
              <a:ext cx="1295403" cy="279401"/>
              <a:chOff x="4105" y="4036"/>
              <a:chExt cx="816" cy="176"/>
            </a:xfrm>
          </p:grpSpPr>
          <p:sp>
            <p:nvSpPr>
              <p:cNvPr id="17" name="AutoShape 13">
                <a:hlinkClick r:id="rId2" action="ppaction://hlinksldjump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105" y="4036"/>
                <a:ext cx="159" cy="159"/>
              </a:xfrm>
              <a:prstGeom prst="actionButtonBeginning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Text Box 20">
                <a:hlinkClick r:id="rId2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4241" y="4039"/>
                <a:ext cx="6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sz="120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Содержание</a:t>
                </a:r>
              </a:p>
            </p:txBody>
          </p:sp>
        </p:grpSp>
        <p:grpSp>
          <p:nvGrpSpPr>
            <p:cNvPr id="12" name="Group 47"/>
            <p:cNvGrpSpPr>
              <a:grpSpLocks/>
            </p:cNvGrpSpPr>
            <p:nvPr/>
          </p:nvGrpSpPr>
          <p:grpSpPr bwMode="auto">
            <a:xfrm>
              <a:off x="4357697" y="6421438"/>
              <a:ext cx="857252" cy="274638"/>
              <a:chOff x="2653" y="4026"/>
              <a:chExt cx="540" cy="173"/>
            </a:xfrm>
          </p:grpSpPr>
          <p:sp>
            <p:nvSpPr>
              <p:cNvPr id="15" name="AutoShape 48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653" y="4036"/>
                <a:ext cx="159" cy="159"/>
              </a:xfrm>
              <a:prstGeom prst="actionButtonForwardNext">
                <a:avLst/>
              </a:prstGeom>
              <a:gradFill rotWithShape="1">
                <a:gsLst>
                  <a:gs pos="0">
                    <a:srgbClr val="8488C4"/>
                  </a:gs>
                  <a:gs pos="53000">
                    <a:srgbClr val="D4DEFF"/>
                  </a:gs>
                  <a:gs pos="83000">
                    <a:srgbClr val="D4DEFF"/>
                  </a:gs>
                  <a:gs pos="100000">
                    <a:srgbClr val="96AB94"/>
                  </a:gs>
                </a:gsLst>
                <a:lin ang="0" scaled="1"/>
              </a:gradFill>
              <a:ln w="9525">
                <a:solidFill>
                  <a:schemeClr val="accent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" name="Text Box 19">
                <a:hlinkClick r:id="" action="ppaction://hlinkshowjump?jump=nextslide"/>
              </p:cNvPr>
              <p:cNvSpPr txBox="1">
                <a:spLocks noChangeArrowheads="1"/>
              </p:cNvSpPr>
              <p:nvPr/>
            </p:nvSpPr>
            <p:spPr bwMode="auto">
              <a:xfrm>
                <a:off x="2797" y="4026"/>
                <a:ext cx="39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ru-RU" sz="1200" dirty="0">
                    <a:solidFill>
                      <a:srgbClr val="61679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Далее</a:t>
                </a:r>
              </a:p>
            </p:txBody>
          </p:sp>
        </p:grpSp>
        <p:sp>
          <p:nvSpPr>
            <p:cNvPr id="13" name="Управляющая кнопка: назад 12">
              <a:hlinkClick r:id="" action="ppaction://hlinkshowjump?jump=previousslide" highlightClick="1"/>
            </p:cNvPr>
            <p:cNvSpPr/>
            <p:nvPr/>
          </p:nvSpPr>
          <p:spPr>
            <a:xfrm>
              <a:off x="5357818" y="6432757"/>
              <a:ext cx="252000" cy="252000"/>
            </a:xfrm>
            <a:prstGeom prst="actionButtonBackPrevious">
              <a:avLst/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1"/>
            </a:gradFill>
            <a:ln w="9525">
              <a:solidFill>
                <a:schemeClr val="accent2">
                  <a:lumMod val="60000"/>
                  <a:lumOff val="4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4" name="TextBox 13">
              <a:hlinkClick r:id="" action="ppaction://hlinkshowjump?jump=previousslide"/>
            </p:cNvPr>
            <p:cNvSpPr txBox="1"/>
            <p:nvPr/>
          </p:nvSpPr>
          <p:spPr>
            <a:xfrm>
              <a:off x="5572130" y="6419851"/>
              <a:ext cx="623888" cy="27781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200" dirty="0">
                  <a:solidFill>
                    <a:srgbClr val="61679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Назад</a:t>
              </a:r>
            </a:p>
          </p:txBody>
        </p:sp>
      </p:grp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ец рабо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1187450" y="836613"/>
            <a:ext cx="6769100" cy="2232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rgbClr val="000066"/>
                </a:solidFill>
                <a:latin typeface="Calibri" pitchFamily="34" charset="0"/>
              </a:rPr>
              <a:t>Конец работы.</a:t>
            </a:r>
            <a:br>
              <a:rPr lang="ru-RU" sz="2000" dirty="0">
                <a:solidFill>
                  <a:srgbClr val="000066"/>
                </a:solidFill>
                <a:latin typeface="Calibri" pitchFamily="34" charset="0"/>
              </a:rPr>
            </a:br>
            <a:r>
              <a:rPr lang="ru-RU" sz="2000" dirty="0">
                <a:solidFill>
                  <a:srgbClr val="000066"/>
                </a:solidFill>
                <a:latin typeface="Calibri" pitchFamily="34" charset="0"/>
              </a:rPr>
              <a:t>Вы действительно хотите закончить работу с информационным учебным материалом </a:t>
            </a:r>
            <a:r>
              <a:rPr lang="ru-RU" sz="2000">
                <a:solidFill>
                  <a:srgbClr val="000066"/>
                </a:solidFill>
                <a:latin typeface="Calibri" pitchFamily="34" charset="0"/>
              </a:rPr>
              <a:t>темы </a:t>
            </a:r>
            <a:r>
              <a:rPr lang="en-US" sz="2000" smtClean="0">
                <a:solidFill>
                  <a:srgbClr val="000066"/>
                </a:solidFill>
                <a:latin typeface="Calibri" pitchFamily="34" charset="0"/>
              </a:rPr>
              <a:t/>
            </a:r>
            <a:br>
              <a:rPr lang="en-US" sz="2000" smtClean="0">
                <a:solidFill>
                  <a:srgbClr val="000066"/>
                </a:solidFill>
                <a:latin typeface="Calibri" pitchFamily="34" charset="0"/>
              </a:rPr>
            </a:br>
            <a:r>
              <a:rPr lang="ru-RU" sz="2000" smtClean="0">
                <a:solidFill>
                  <a:srgbClr val="000066"/>
                </a:solidFill>
                <a:latin typeface="Calibri" pitchFamily="34" charset="0"/>
              </a:rPr>
              <a:t>«</a:t>
            </a:r>
            <a:r>
              <a:rPr lang="ru-RU" sz="2000" b="1" smtClean="0">
                <a:solidFill>
                  <a:srgbClr val="000066"/>
                </a:solidFill>
                <a:latin typeface="Calibri" pitchFamily="34" charset="0"/>
              </a:rPr>
              <a:t>Методы исследования органов дыхания</a:t>
            </a:r>
            <a:r>
              <a:rPr lang="ru-RU" sz="2000" smtClean="0">
                <a:solidFill>
                  <a:srgbClr val="000066"/>
                </a:solidFill>
                <a:latin typeface="Calibri" pitchFamily="34" charset="0"/>
              </a:rPr>
              <a:t>»?</a:t>
            </a:r>
            <a:endParaRPr lang="ru-RU" sz="2000" dirty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7" name="AutoShape 6">
            <a:hlinkClick r:id="" action="ppaction://hlinkshowjump?jump=endshow" highlightClick="1"/>
          </p:cNvPr>
          <p:cNvSpPr>
            <a:spLocks noChangeArrowheads="1"/>
          </p:cNvSpPr>
          <p:nvPr userDrawn="1"/>
        </p:nvSpPr>
        <p:spPr bwMode="auto">
          <a:xfrm>
            <a:off x="3119447" y="3368675"/>
            <a:ext cx="1152525" cy="287338"/>
          </a:xfrm>
          <a:prstGeom prst="actionButtonBlank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000066"/>
                </a:solidFill>
                <a:latin typeface="Calibri" pitchFamily="34" charset="0"/>
              </a:rPr>
              <a:t>Да</a:t>
            </a:r>
          </a:p>
        </p:txBody>
      </p:sp>
      <p:sp>
        <p:nvSpPr>
          <p:cNvPr id="8" name="AutoShape 7">
            <a:hlinkClick r:id="" action="ppaction://hlinkshowjump?jump=lastslideviewed" highlightClick="1"/>
          </p:cNvPr>
          <p:cNvSpPr>
            <a:spLocks noChangeArrowheads="1"/>
          </p:cNvSpPr>
          <p:nvPr userDrawn="1"/>
        </p:nvSpPr>
        <p:spPr bwMode="auto">
          <a:xfrm>
            <a:off x="4919672" y="3368675"/>
            <a:ext cx="1081088" cy="288925"/>
          </a:xfrm>
          <a:prstGeom prst="actionButtonBlank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000066"/>
                </a:solidFill>
                <a:latin typeface="Calibri" pitchFamily="34" charset="0"/>
              </a:rPr>
              <a:t>Нет</a:t>
            </a:r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C5A9D-CEFC-492C-AD88-6CB98A1228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noProof="0" smtClean="0"/>
              <a:t>Вставка клипа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088D3-5015-4505-A7C1-ADACCCDCF6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981075"/>
            <a:ext cx="82296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7AD7B11-BA38-484B-B379-1CF17CAABB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9" r:id="rId14"/>
    <p:sldLayoutId id="2147483790" r:id="rId15"/>
    <p:sldLayoutId id="2147483791" r:id="rId16"/>
    <p:sldLayoutId id="2147483794" r:id="rId17"/>
    <p:sldLayoutId id="2147483792" r:id="rId18"/>
    <p:sldLayoutId id="2147483793" r:id="rId19"/>
    <p:sldLayoutId id="2147483788" r:id="rId20"/>
    <p:sldLayoutId id="2147483795" r:id="rId21"/>
    <p:sldLayoutId id="2147483796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ru-RU" sz="2400" b="1" smtClean="0">
          <a:solidFill>
            <a:srgbClr val="000066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None/>
        <a:defRPr sz="20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0" indent="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None/>
        <a:defRPr sz="2000" b="1">
          <a:solidFill>
            <a:schemeClr val="tx1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4.xml"/><Relationship Id="rId7" Type="http://schemas.openxmlformats.org/officeDocument/2006/relationships/slide" Target="slide2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5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ntrol" Target="../activeX/activeX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13.xml"/><Relationship Id="rId5" Type="http://schemas.openxmlformats.org/officeDocument/2006/relationships/control" Target="../activeX/activeX4.xml"/><Relationship Id="rId4" Type="http://schemas.openxmlformats.org/officeDocument/2006/relationships/control" Target="../activeX/activeX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дзаголовок 1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smtClean="0"/>
              <a:t>ПМ.01 </a:t>
            </a:r>
            <a:r>
              <a:rPr dirty="0" err="1" smtClean="0"/>
              <a:t>Диагностическая</a:t>
            </a:r>
            <a:r>
              <a:rPr dirty="0" smtClean="0"/>
              <a:t> </a:t>
            </a:r>
            <a:r>
              <a:rPr dirty="0" err="1" smtClean="0"/>
              <a:t>деятельность</a:t>
            </a:r>
            <a:r>
              <a:rPr dirty="0" smtClean="0"/>
              <a:t/>
            </a:r>
            <a:br>
              <a:rPr dirty="0" smtClean="0"/>
            </a:br>
            <a:r>
              <a:rPr smtClean="0"/>
              <a:t>МДК 01.01.01 Пропедевтика </a:t>
            </a:r>
            <a:r>
              <a:rPr dirty="0" smtClean="0"/>
              <a:t>в </a:t>
            </a:r>
            <a:r>
              <a:rPr dirty="0" err="1" smtClean="0"/>
              <a:t>терапии</a:t>
            </a:r>
            <a:r>
              <a:rPr dirty="0" smtClean="0"/>
              <a:t> (в </a:t>
            </a:r>
            <a:r>
              <a:rPr dirty="0" err="1" smtClean="0"/>
              <a:t>том</a:t>
            </a:r>
            <a:r>
              <a:rPr dirty="0" smtClean="0"/>
              <a:t> </a:t>
            </a:r>
            <a:r>
              <a:rPr dirty="0" err="1" smtClean="0"/>
              <a:t>числе</a:t>
            </a:r>
            <a:r>
              <a:rPr dirty="0" smtClean="0"/>
              <a:t> в </a:t>
            </a:r>
            <a:r>
              <a:rPr dirty="0" err="1" smtClean="0"/>
              <a:t>гериатрии</a:t>
            </a:r>
            <a:r>
              <a:rPr dirty="0" smtClean="0"/>
              <a:t>, </a:t>
            </a:r>
            <a:r>
              <a:rPr dirty="0" err="1" smtClean="0"/>
              <a:t>фтизиатрии</a:t>
            </a:r>
            <a:r>
              <a:rPr dirty="0" smtClean="0"/>
              <a:t>)</a:t>
            </a:r>
            <a:endParaRPr lang="ru-RU" dirty="0"/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214282" y="5572140"/>
            <a:ext cx="8643998" cy="1079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/>
            <a:endParaRPr lang="ru-RU" sz="1600" b="1" dirty="0">
              <a:solidFill>
                <a:srgbClr val="5C2E00"/>
              </a:solidFill>
              <a:latin typeface="Calibri" pitchFamily="34" charset="0"/>
            </a:endParaRPr>
          </a:p>
          <a:p>
            <a:r>
              <a:rPr lang="ru-RU" sz="1600" b="1" dirty="0">
                <a:solidFill>
                  <a:srgbClr val="5C2E00"/>
                </a:solidFill>
                <a:latin typeface="Calibri" pitchFamily="34" charset="0"/>
              </a:rPr>
              <a:t>Составитель: </a:t>
            </a:r>
            <a:r>
              <a:rPr lang="ru-RU" sz="1600" b="1" dirty="0" smtClean="0">
                <a:solidFill>
                  <a:srgbClr val="5C2E00"/>
                </a:solidFill>
                <a:latin typeface="Calibri" pitchFamily="34" charset="0"/>
              </a:rPr>
              <a:t>Фамилия Имя Отчество (полностью) </a:t>
            </a:r>
            <a:r>
              <a:rPr lang="ru-RU" sz="1600" b="1" i="1" dirty="0">
                <a:solidFill>
                  <a:srgbClr val="5C2E00"/>
                </a:solidFill>
                <a:latin typeface="Calibri" pitchFamily="34" charset="0"/>
              </a:rPr>
              <a:t>, преподаватель </a:t>
            </a:r>
            <a:r>
              <a:rPr lang="ru-RU" sz="1600" b="1" i="1" dirty="0" smtClean="0">
                <a:solidFill>
                  <a:srgbClr val="5C2E00"/>
                </a:solidFill>
                <a:latin typeface="Calibri" pitchFamily="34" charset="0"/>
              </a:rPr>
              <a:t>(указать дисциплину)</a:t>
            </a:r>
          </a:p>
          <a:p>
            <a:pPr algn="ctr"/>
            <a:r>
              <a:rPr lang="ru-RU" sz="1600" b="1" i="1" dirty="0" smtClean="0">
                <a:solidFill>
                  <a:srgbClr val="5C2E00"/>
                </a:solidFill>
                <a:latin typeface="Calibri" pitchFamily="34" charset="0"/>
              </a:rPr>
              <a:t>ГАПОУ «Казанский медицинский колледж»</a:t>
            </a:r>
          </a:p>
          <a:p>
            <a:pPr algn="ctr"/>
            <a:r>
              <a:rPr lang="ru-RU" sz="1600" b="1" i="1" dirty="0" smtClean="0">
                <a:solidFill>
                  <a:srgbClr val="5C2E00"/>
                </a:solidFill>
                <a:latin typeface="Calibri" pitchFamily="34" charset="0"/>
              </a:rPr>
              <a:t>20…г.</a:t>
            </a:r>
            <a:endParaRPr lang="ru-RU" sz="1600" b="1" i="1" dirty="0">
              <a:solidFill>
                <a:srgbClr val="5C2E00"/>
              </a:solidFill>
              <a:latin typeface="Calibri" pitchFamily="34" charset="0"/>
            </a:endParaRPr>
          </a:p>
        </p:txBody>
      </p:sp>
      <p:sp>
        <p:nvSpPr>
          <p:cNvPr id="4100" name="Line 5"/>
          <p:cNvSpPr>
            <a:spLocks noChangeShapeType="1"/>
          </p:cNvSpPr>
          <p:nvPr/>
        </p:nvSpPr>
        <p:spPr bwMode="auto">
          <a:xfrm>
            <a:off x="0" y="5589588"/>
            <a:ext cx="9144000" cy="0"/>
          </a:xfrm>
          <a:prstGeom prst="line">
            <a:avLst/>
          </a:prstGeom>
          <a:noFill/>
          <a:ln w="101600">
            <a:pattFill prst="plaid">
              <a:fgClr>
                <a:srgbClr val="A00413"/>
              </a:fgClr>
              <a:bgClr>
                <a:srgbClr val="645F5C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754089" y="2214554"/>
            <a:ext cx="76041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lvl="1" algn="ctr"/>
            <a:r>
              <a:rPr lang="ru-RU" sz="2400" b="1" dirty="0">
                <a:solidFill>
                  <a:srgbClr val="000066"/>
                </a:solidFill>
                <a:latin typeface="Calibri" pitchFamily="34" charset="0"/>
              </a:rPr>
              <a:t/>
            </a:r>
            <a:br>
              <a:rPr lang="ru-RU" sz="2400" b="1" dirty="0">
                <a:solidFill>
                  <a:srgbClr val="000066"/>
                </a:solidFill>
                <a:latin typeface="Calibri" pitchFamily="34" charset="0"/>
              </a:rPr>
            </a:br>
            <a:r>
              <a:rPr lang="ru-RU" sz="2400" b="1" dirty="0">
                <a:solidFill>
                  <a:srgbClr val="000066"/>
                </a:solidFill>
                <a:latin typeface="Calibri" pitchFamily="34" charset="0"/>
              </a:rPr>
              <a:t/>
            </a:r>
            <a:br>
              <a:rPr lang="ru-RU" sz="2400" b="1" dirty="0">
                <a:solidFill>
                  <a:srgbClr val="000066"/>
                </a:solidFill>
                <a:latin typeface="Calibri" pitchFamily="34" charset="0"/>
              </a:rPr>
            </a:br>
            <a:r>
              <a:rPr lang="ru-RU" sz="2400" b="1" dirty="0">
                <a:latin typeface="Calibri" pitchFamily="34" charset="0"/>
              </a:rPr>
              <a:t>Тема 1.3. Методы исследования органов дыхания</a:t>
            </a:r>
          </a:p>
          <a:p>
            <a:pPr marL="0" lvl="1" algn="ctr"/>
            <a:endParaRPr lang="ru-RU" sz="2400" dirty="0">
              <a:latin typeface="Calibri" pitchFamily="34" charset="0"/>
            </a:endParaRPr>
          </a:p>
          <a:p>
            <a:pPr algn="ctr"/>
            <a:r>
              <a:rPr lang="ru-RU" sz="2400" b="1" dirty="0">
                <a:solidFill>
                  <a:srgbClr val="000066"/>
                </a:solidFill>
                <a:latin typeface="Calibri" pitchFamily="34" charset="0"/>
              </a:rPr>
              <a:t/>
            </a:r>
            <a:br>
              <a:rPr lang="ru-RU" sz="2400" b="1" dirty="0">
                <a:solidFill>
                  <a:srgbClr val="000066"/>
                </a:solidFill>
                <a:latin typeface="Calibri" pitchFamily="34" charset="0"/>
              </a:rPr>
            </a:br>
            <a:r>
              <a:rPr lang="ru-RU" sz="24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4102" name="Text Box 9"/>
          <p:cNvSpPr txBox="1">
            <a:spLocks noChangeArrowheads="1"/>
          </p:cNvSpPr>
          <p:nvPr/>
        </p:nvSpPr>
        <p:spPr bwMode="auto">
          <a:xfrm>
            <a:off x="0" y="92053"/>
            <a:ext cx="9144000" cy="33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 smtClean="0">
                <a:latin typeface="Calibri" pitchFamily="34" charset="0"/>
              </a:rPr>
              <a:t>31.02.01 </a:t>
            </a:r>
            <a:endParaRPr lang="ru-RU" sz="1600" b="1" dirty="0">
              <a:latin typeface="Calibri" pitchFamily="34" charset="0"/>
            </a:endParaRPr>
          </a:p>
        </p:txBody>
      </p:sp>
      <p:sp>
        <p:nvSpPr>
          <p:cNvPr id="4105" name="AutoShape 1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207375" y="6407150"/>
            <a:ext cx="252413" cy="252413"/>
          </a:xfrm>
          <a:prstGeom prst="actionButtonEnd">
            <a:avLst/>
          </a:prstGeom>
          <a:gradFill rotWithShape="1">
            <a:gsLst>
              <a:gs pos="0">
                <a:srgbClr val="96AB94"/>
              </a:gs>
              <a:gs pos="17000">
                <a:srgbClr val="D4DEFF"/>
              </a:gs>
              <a:gs pos="47000">
                <a:srgbClr val="D4DEFF"/>
              </a:gs>
              <a:gs pos="100000">
                <a:srgbClr val="8488C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3851275" y="3644900"/>
            <a:ext cx="1071563" cy="5715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0066"/>
                </a:solidFill>
              </a:rPr>
              <a:t>Содержание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1400" dirty="0" smtClean="0">
                <a:solidFill>
                  <a:srgbClr val="000066"/>
                </a:solidFill>
                <a:hlinkClick r:id="rId2" action="ppaction://hlinksldjump"/>
              </a:rPr>
              <a:t>Введение</a:t>
            </a:r>
            <a:endParaRPr lang="ru-RU" sz="1400" dirty="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1400" dirty="0" smtClean="0">
                <a:solidFill>
                  <a:srgbClr val="000066"/>
                </a:solidFill>
                <a:hlinkClick r:id="rId3" action="ppaction://hlinksldjump"/>
              </a:rPr>
              <a:t>Требования к студентам</a:t>
            </a:r>
            <a:endParaRPr lang="ru-RU" sz="1400" dirty="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1400" dirty="0" smtClean="0">
                <a:solidFill>
                  <a:srgbClr val="000066"/>
                </a:solidFill>
              </a:rPr>
              <a:t>Учебная информация:</a:t>
            </a:r>
          </a:p>
          <a:p>
            <a:pPr>
              <a:defRPr/>
            </a:pPr>
            <a:r>
              <a:rPr lang="ru-RU" sz="1400" dirty="0" smtClean="0">
                <a:hlinkClick r:id="rId4" action="ppaction://hlinksldjump"/>
              </a:rPr>
              <a:t>АФО органов дыхания. </a:t>
            </a:r>
            <a:endParaRPr lang="ru-RU" sz="1400" dirty="0" smtClean="0"/>
          </a:p>
          <a:p>
            <a:pPr>
              <a:defRPr/>
            </a:pPr>
            <a:r>
              <a:rPr lang="ru-RU" sz="1400" dirty="0" smtClean="0">
                <a:hlinkClick r:id="rId5" action="ppaction://hlinksldjump"/>
              </a:rPr>
              <a:t>Объективное обследование органов дыхания. </a:t>
            </a:r>
            <a:endParaRPr lang="ru-RU" sz="1400" dirty="0" smtClean="0"/>
          </a:p>
          <a:p>
            <a:pPr>
              <a:buFontTx/>
              <a:buNone/>
              <a:defRPr/>
            </a:pPr>
            <a:r>
              <a:rPr lang="ru-RU" sz="1400" dirty="0" smtClean="0">
                <a:solidFill>
                  <a:srgbClr val="000066"/>
                </a:solidFill>
                <a:hlinkClick r:id="rId6" action="ppaction://hlinksldjump"/>
              </a:rPr>
              <a:t>Контрольные задания</a:t>
            </a:r>
            <a:endParaRPr lang="ru-RU" sz="1400" dirty="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1400" dirty="0" smtClean="0">
                <a:solidFill>
                  <a:srgbClr val="000066"/>
                </a:solidFill>
                <a:hlinkClick r:id="rId7" action="ppaction://hlinksldjump"/>
              </a:rPr>
              <a:t>Термины и определения</a:t>
            </a:r>
            <a:endParaRPr lang="ru-RU" sz="1400" dirty="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1400" dirty="0" smtClean="0">
                <a:solidFill>
                  <a:srgbClr val="000066"/>
                </a:solidFill>
                <a:hlinkClick r:id="rId8" action="ppaction://hlinksldjump"/>
              </a:rPr>
              <a:t>Литература</a:t>
            </a:r>
            <a:endParaRPr lang="ru-RU" sz="1400" dirty="0" smtClean="0">
              <a:solidFill>
                <a:srgbClr val="000066"/>
              </a:solidFill>
              <a:hlinkClick r:id="rId7" action="ppaction://hlinksldjump"/>
            </a:endParaRPr>
          </a:p>
          <a:p>
            <a:pPr marL="0" indent="182563" eaLnBrk="1" hangingPunct="1">
              <a:defRPr/>
            </a:pPr>
            <a:endParaRPr lang="ru-RU" sz="1400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000066"/>
                </a:solidFill>
              </a:rPr>
              <a:t>Введение</a:t>
            </a:r>
            <a:endParaRPr lang="ru-RU" dirty="0" smtClean="0">
              <a:solidFill>
                <a:srgbClr val="000066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0066"/>
                </a:solidFill>
              </a:rPr>
              <a:t>Требования к студентам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dirty="0" smtClean="0"/>
              <a:t>АФО органов дыхания</a:t>
            </a:r>
          </a:p>
        </p:txBody>
      </p:sp>
      <p:sp>
        <p:nvSpPr>
          <p:cNvPr id="7171" name="Текст 16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7172" name="Содержимое 1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91000" y="1752600"/>
            <a:ext cx="396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7200">
                <a:solidFill>
                  <a:srgbClr val="FF6600"/>
                </a:solidFill>
              </a:rPr>
              <a:t>Оксиды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5105400" y="533400"/>
            <a:ext cx="3657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«…учись, учись, учись, трудись – и ты познаешь…»</a:t>
            </a:r>
          </a:p>
        </p:txBody>
      </p:sp>
      <p:pic>
        <p:nvPicPr>
          <p:cNvPr id="2053" name="Picture 5" descr="H:\Черновик\alchem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304800"/>
            <a:ext cx="367982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H:\Черновик\greatmak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2971800"/>
            <a:ext cx="232251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 autoUpdateAnimBg="0"/>
      <p:bldP spid="205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495800" y="609600"/>
            <a:ext cx="4343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FF6600"/>
                </a:solidFill>
              </a:rPr>
              <a:t>Оксиды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38862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Оксиды – соединения элементов с кислородом (кроме соединений фтора).</a:t>
            </a:r>
            <a:r>
              <a:rPr lang="en-US" sz="2800" smtClean="0"/>
              <a:t> </a:t>
            </a:r>
            <a:r>
              <a:rPr lang="ru-RU" sz="2800" smtClean="0"/>
              <a:t>Степень окисления кислорода в оксидах равна – </a:t>
            </a:r>
            <a:r>
              <a:rPr lang="en-US" sz="2800" smtClean="0"/>
              <a:t>II</a:t>
            </a:r>
            <a:r>
              <a:rPr lang="ru-RU" sz="280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/>
              <a:t>Один из способов получения оксидов – реакция окисления   (в частности, горения)</a:t>
            </a:r>
          </a:p>
        </p:txBody>
      </p:sp>
      <p:pic>
        <p:nvPicPr>
          <p:cNvPr id="5126" name="Picture 6" descr="H:\Черновик\ognetus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905000"/>
            <a:ext cx="4343400" cy="318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4876800" y="5257800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rgbClr val="FF6600"/>
                </a:solidFill>
              </a:rPr>
              <a:t>Действие углекислотного огнетушителя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 autoUpdateAnimBg="0"/>
      <p:bldP spid="5123" grpId="0" build="p" autoUpdateAnimBg="0" advAuto="1000"/>
      <p:bldP spid="512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Газ, необходимый растениям для фотосинтеза</a:t>
            </a:r>
            <a:endParaRPr lang="ru-RU"/>
          </a:p>
        </p:txBody>
      </p:sp>
      <p:pic>
        <p:nvPicPr>
          <p:cNvPr id="3083" name="Picture 11" descr="H:\Черновик\pristley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472" y="791745"/>
            <a:ext cx="3946229" cy="5209023"/>
          </a:xfrm>
        </p:spPr>
      </p:pic>
      <p:sp>
        <p:nvSpPr>
          <p:cNvPr id="307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ru-RU" dirty="0" smtClean="0"/>
              <a:t>Содержание углекислого газа в атмосфере относительно невелико, всего 0,04—0,03%. </a:t>
            </a:r>
          </a:p>
          <a:p>
            <a:pPr lvl="1"/>
            <a:r>
              <a:rPr lang="ru-RU" dirty="0" smtClean="0"/>
              <a:t>В воздухе, выдыхаемом человеком, углекислого газа 4%. </a:t>
            </a:r>
          </a:p>
          <a:p>
            <a:pPr lvl="1"/>
            <a:r>
              <a:rPr lang="ru-RU" dirty="0" smtClean="0"/>
              <a:t>Растения благодаря фотосинтезу усваивают углекислый газ из атмосферы, превращая минеральные вещества в органические — глюкозу, крахмал.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 autoUpdateAnimBg="0"/>
      <p:bldP spid="3076" grpId="0" build="p" bldLvl="2" autoUpdateAnimBg="0" advAuto="100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>
                <a:solidFill>
                  <a:srgbClr val="FF3399"/>
                </a:solidFill>
              </a:rPr>
              <a:t>В природе</a:t>
            </a:r>
          </a:p>
        </p:txBody>
      </p:sp>
      <p:pic>
        <p:nvPicPr>
          <p:cNvPr id="11271" name="Picture 7" descr="H:\Черновик\fudj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357298"/>
            <a:ext cx="3251200" cy="2209800"/>
          </a:xfrm>
        </p:spPr>
      </p:pic>
      <p:sp>
        <p:nvSpPr>
          <p:cNvPr id="11268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dirty="0" smtClean="0">
                <a:solidFill>
                  <a:srgbClr val="000000"/>
                </a:solidFill>
              </a:rPr>
              <a:t>Один из распространенных оксидов – диоксид углерода  </a:t>
            </a:r>
            <a:r>
              <a:rPr lang="en-US" sz="2400" dirty="0" smtClean="0">
                <a:solidFill>
                  <a:srgbClr val="000000"/>
                </a:solidFill>
              </a:rPr>
              <a:t>CO</a:t>
            </a:r>
            <a:r>
              <a:rPr lang="en-US" sz="2400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 – </a:t>
            </a:r>
            <a:r>
              <a:rPr lang="ru-RU" sz="2400" dirty="0" smtClean="0">
                <a:solidFill>
                  <a:srgbClr val="000000"/>
                </a:solidFill>
              </a:rPr>
              <a:t>с</a:t>
            </a:r>
            <a:r>
              <a:rPr lang="ru-RU" sz="2400" dirty="0" smtClean="0">
                <a:solidFill>
                  <a:srgbClr val="000000"/>
                </a:solidFill>
                <a:cs typeface="Times New Roman" pitchFamily="18" charset="0"/>
              </a:rPr>
              <a:t>одержится в составе вулканических газов. </a:t>
            </a:r>
          </a:p>
        </p:txBody>
      </p:sp>
      <p:pic>
        <p:nvPicPr>
          <p:cNvPr id="11272" name="Picture 8" descr="H:\Черновик\vulcano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071810"/>
            <a:ext cx="4191000" cy="278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9" descr="H:\Черновик\vulcano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714752"/>
            <a:ext cx="378460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5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6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500"/>
                            </p:stCondLst>
                            <p:childTnLst>
                              <p:par>
                                <p:cTn id="22" presetID="17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 animBg="1" autoUpdateAnimBg="0"/>
      <p:bldP spid="11268" grpId="0" build="p" autoUpdateAnimBg="0" advAuto="100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</a:t>
            </a:r>
            <a:r>
              <a:rPr lang="ru-RU"/>
              <a:t>ухой лед – тоже </a:t>
            </a:r>
            <a:r>
              <a:rPr lang="en-US"/>
              <a:t>CO</a:t>
            </a:r>
            <a:r>
              <a:rPr lang="ru-RU" baseline="-25000"/>
              <a:t>2</a:t>
            </a:r>
            <a:endParaRPr lang="ru-RU"/>
          </a:p>
        </p:txBody>
      </p:sp>
      <p:pic>
        <p:nvPicPr>
          <p:cNvPr id="14342" name="Picture 6" descr="H:\Черновик\ref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5794" y="720095"/>
            <a:ext cx="3649015" cy="5494987"/>
          </a:xfrm>
        </p:spPr>
      </p:pic>
      <p:sp>
        <p:nvSpPr>
          <p:cNvPr id="14340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1800" smtClean="0">
                <a:solidFill>
                  <a:srgbClr val="000000"/>
                </a:solidFill>
                <a:cs typeface="Times New Roman" pitchFamily="18" charset="0"/>
              </a:rPr>
              <a:t>Сухой лед в отличие от водяного льда плотный. Он тонет в воде, резко охлаждая ее.</a:t>
            </a:r>
            <a:endParaRPr lang="ru-RU" sz="180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sz="1800" smtClean="0">
                <a:solidFill>
                  <a:srgbClr val="000000"/>
                </a:solidFill>
                <a:cs typeface="Times New Roman" pitchFamily="18" charset="0"/>
              </a:rPr>
              <a:t>Горящий бензин можно быстро потушить, бросив в пламя несколько кусочков сухого льда.</a:t>
            </a:r>
            <a:endParaRPr lang="en-US" sz="1800" smtClean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1800" smtClean="0">
                <a:solidFill>
                  <a:srgbClr val="000000"/>
                </a:solidFill>
                <a:cs typeface="Times New Roman" pitchFamily="18" charset="0"/>
              </a:rPr>
              <a:t>Главное применение сухого льда — хранение и перевозка продуктов: рыбы, мяса,</a:t>
            </a:r>
            <a:r>
              <a:rPr lang="ru-RU" sz="1800" smtClean="0">
                <a:solidFill>
                  <a:srgbClr val="000000"/>
                </a:solidFill>
              </a:rPr>
              <a:t> </a:t>
            </a:r>
            <a:r>
              <a:rPr lang="ru-RU" sz="1800" smtClean="0">
                <a:solidFill>
                  <a:srgbClr val="000000"/>
                </a:solidFill>
                <a:cs typeface="Times New Roman" pitchFamily="18" charset="0"/>
              </a:rPr>
              <a:t>мороженого. </a:t>
            </a:r>
            <a:endParaRPr lang="en-US" sz="1800" smtClean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1800" smtClean="0">
                <a:solidFill>
                  <a:srgbClr val="000000"/>
                </a:solidFill>
                <a:cs typeface="Times New Roman" pitchFamily="18" charset="0"/>
              </a:rPr>
              <a:t>Ценность сухого льда заключается</a:t>
            </a:r>
            <a:r>
              <a:rPr lang="ru-RU" sz="1800" smtClean="0">
                <a:solidFill>
                  <a:srgbClr val="000000"/>
                </a:solidFill>
              </a:rPr>
              <a:t> </a:t>
            </a:r>
            <a:r>
              <a:rPr lang="ru-RU" sz="1800" smtClean="0">
                <a:solidFill>
                  <a:srgbClr val="000000"/>
                </a:solidFill>
                <a:cs typeface="Times New Roman" pitchFamily="18" charset="0"/>
              </a:rPr>
              <a:t>не только в его охлаждающем действии но и в том, что проду</a:t>
            </a:r>
            <a:r>
              <a:rPr lang="ru-RU" sz="1800" smtClean="0">
                <a:solidFill>
                  <a:srgbClr val="000000"/>
                </a:solidFill>
              </a:rPr>
              <a:t>к</a:t>
            </a:r>
            <a:r>
              <a:rPr lang="ru-RU" sz="1800" smtClean="0">
                <a:solidFill>
                  <a:srgbClr val="000000"/>
                </a:solidFill>
                <a:cs typeface="Times New Roman" pitchFamily="18" charset="0"/>
              </a:rPr>
              <a:t>ты</a:t>
            </a:r>
            <a:r>
              <a:rPr lang="ru-RU" sz="1800" smtClean="0">
                <a:solidFill>
                  <a:srgbClr val="000000"/>
                </a:solidFill>
              </a:rPr>
              <a:t> </a:t>
            </a:r>
            <a:r>
              <a:rPr lang="ru-RU" sz="1800" smtClean="0">
                <a:solidFill>
                  <a:srgbClr val="000000"/>
                </a:solidFill>
                <a:cs typeface="Times New Roman" pitchFamily="18" charset="0"/>
              </a:rPr>
              <a:t>в углекислом газе не плесневеют, не гниют.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 autoUpdateAnimBg="0"/>
      <p:bldP spid="14340" grpId="0" build="p" autoUpdateAnimBg="0" advAuto="100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pPr lvl="1" eaLnBrk="1" hangingPunct="1"/>
            <a:r>
              <a:rPr lang="ru-RU" sz="2800" dirty="0" smtClean="0">
                <a:solidFill>
                  <a:schemeClr val="tx1"/>
                </a:solidFill>
                <a:latin typeface="Times New Roman" charset="0"/>
              </a:rPr>
              <a:t>ОКСИД ХРОМА </a:t>
            </a:r>
            <a:r>
              <a:rPr lang="en-US" sz="2800" dirty="0" smtClean="0">
                <a:solidFill>
                  <a:schemeClr val="tx1"/>
                </a:solidFill>
                <a:latin typeface="Times New Roman" charset="0"/>
              </a:rPr>
              <a:t>Cr</a:t>
            </a:r>
            <a:r>
              <a:rPr lang="en-US" sz="2800" baseline="-25000" dirty="0" smtClean="0">
                <a:solidFill>
                  <a:schemeClr val="tx1"/>
                </a:solidFill>
                <a:latin typeface="Times New Roman" charset="0"/>
              </a:rPr>
              <a:t>2</a:t>
            </a:r>
            <a:r>
              <a:rPr lang="en-US" sz="2800" dirty="0" smtClean="0">
                <a:solidFill>
                  <a:schemeClr val="tx1"/>
                </a:solidFill>
                <a:latin typeface="Times New Roman" charset="0"/>
              </a:rPr>
              <a:t>O</a:t>
            </a:r>
            <a:r>
              <a:rPr lang="en-US" sz="2800" baseline="-25000" dirty="0" smtClean="0">
                <a:solidFill>
                  <a:schemeClr val="tx1"/>
                </a:solidFill>
                <a:latin typeface="Times New Roman" charset="0"/>
              </a:rPr>
              <a:t>3</a:t>
            </a:r>
            <a:r>
              <a:rPr lang="ru-RU" sz="3600" dirty="0" smtClean="0">
                <a:solidFill>
                  <a:schemeClr val="tx1"/>
                </a:solidFill>
                <a:latin typeface="Times New Roman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486" name="Picture 6" descr="H:\Черновик\glass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80356" y="1142984"/>
            <a:ext cx="2242884" cy="1857388"/>
          </a:xfrm>
        </p:spPr>
      </p:pic>
      <p:sp>
        <p:nvSpPr>
          <p:cNvPr id="20484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Оксид хрома(III) – Cr</a:t>
            </a:r>
            <a:r>
              <a:rPr lang="ru-RU" sz="2400" baseline="-30000" smtClean="0">
                <a:solidFill>
                  <a:srgbClr val="000080"/>
                </a:solidFill>
                <a:cs typeface="Times New Roman" pitchFamily="18" charset="0"/>
              </a:rPr>
              <a:t>2</a:t>
            </a:r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O</a:t>
            </a:r>
            <a:r>
              <a:rPr lang="ru-RU" sz="2400" baseline="-30000" smtClean="0">
                <a:solidFill>
                  <a:srgbClr val="000080"/>
                </a:solidFill>
                <a:cs typeface="Times New Roman" pitchFamily="18" charset="0"/>
              </a:rPr>
              <a:t>3</a:t>
            </a:r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 –кристаллы зеленого цвета, нерастворимые в воде. </a:t>
            </a:r>
            <a:endParaRPr lang="en-US" sz="2400" smtClean="0">
              <a:solidFill>
                <a:srgbClr val="000080"/>
              </a:solidFill>
              <a:cs typeface="Times New Roman" pitchFamily="18" charset="0"/>
            </a:endParaRPr>
          </a:p>
          <a:p>
            <a:pPr eaLnBrk="1" hangingPunct="1"/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Cr</a:t>
            </a:r>
            <a:r>
              <a:rPr lang="ru-RU" sz="2400" baseline="-25000" smtClean="0">
                <a:solidFill>
                  <a:srgbClr val="000080"/>
                </a:solidFill>
                <a:cs typeface="Times New Roman" pitchFamily="18" charset="0"/>
              </a:rPr>
              <a:t>2</a:t>
            </a:r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O</a:t>
            </a:r>
            <a:r>
              <a:rPr lang="ru-RU" sz="2400" baseline="-25000" smtClean="0">
                <a:solidFill>
                  <a:srgbClr val="000080"/>
                </a:solidFill>
                <a:cs typeface="Times New Roman" pitchFamily="18" charset="0"/>
              </a:rPr>
              <a:t>3</a:t>
            </a:r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 используют как пигмент при изготовлении декоративного зеленого стекла и керамики.</a:t>
            </a:r>
            <a:endParaRPr lang="ru-RU" sz="2400" smtClean="0">
              <a:solidFill>
                <a:srgbClr val="000080"/>
              </a:solidFill>
            </a:endParaRPr>
          </a:p>
          <a:p>
            <a:pPr eaLnBrk="1" hangingPunct="1"/>
            <a:r>
              <a:rPr lang="ru-RU" sz="2400" smtClean="0">
                <a:solidFill>
                  <a:srgbClr val="000080"/>
                </a:solidFill>
              </a:rPr>
              <a:t>П</a:t>
            </a:r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аста ГОИ (“Государственный оптический институт”) </a:t>
            </a:r>
            <a:r>
              <a:rPr lang="ru-RU" sz="2400" smtClean="0">
                <a:solidFill>
                  <a:srgbClr val="000080"/>
                </a:solidFill>
              </a:rPr>
              <a:t>на основе </a:t>
            </a:r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Cr</a:t>
            </a:r>
            <a:r>
              <a:rPr lang="ru-RU" sz="2400" baseline="-30000" smtClean="0">
                <a:solidFill>
                  <a:srgbClr val="000080"/>
                </a:solidFill>
                <a:cs typeface="Times New Roman" pitchFamily="18" charset="0"/>
              </a:rPr>
              <a:t>2</a:t>
            </a:r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O</a:t>
            </a:r>
            <a:r>
              <a:rPr lang="ru-RU" sz="2400" baseline="-30000" smtClean="0">
                <a:solidFill>
                  <a:srgbClr val="000080"/>
                </a:solidFill>
                <a:cs typeface="Times New Roman" pitchFamily="18" charset="0"/>
              </a:rPr>
              <a:t>3</a:t>
            </a:r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 применяется для шлифовки и полировки опти</a:t>
            </a:r>
            <a:r>
              <a:rPr lang="ru-RU" sz="2400" smtClean="0">
                <a:solidFill>
                  <a:srgbClr val="000080"/>
                </a:solidFill>
              </a:rPr>
              <a:t>ч</a:t>
            </a:r>
            <a:r>
              <a:rPr lang="ru-RU" sz="2400" smtClean="0">
                <a:solidFill>
                  <a:srgbClr val="000080"/>
                </a:solidFill>
                <a:cs typeface="Times New Roman" pitchFamily="18" charset="0"/>
              </a:rPr>
              <a:t>еских изделий, в ювелирном деле.</a:t>
            </a:r>
          </a:p>
          <a:p>
            <a:pPr eaLnBrk="1" hangingPunct="1"/>
            <a:endParaRPr lang="ru-RU" sz="2400" smtClean="0">
              <a:solidFill>
                <a:srgbClr val="000080"/>
              </a:solidFill>
            </a:endParaRPr>
          </a:p>
        </p:txBody>
      </p:sp>
      <p:pic>
        <p:nvPicPr>
          <p:cNvPr id="20487" name="Picture 7" descr="H:\Черновик\glass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000108"/>
            <a:ext cx="178899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 descr="H:\Черновик\glass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4143380"/>
            <a:ext cx="2590800" cy="202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0"/>
                            </p:stCondLst>
                            <p:childTnLst>
                              <p:par>
                                <p:cTn id="22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 autoUpdateAnimBg="0" advAuto="100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Оксид</a:t>
            </a:r>
            <a:r>
              <a:rPr lang="en-US"/>
              <a:t> </a:t>
            </a:r>
            <a:r>
              <a:rPr lang="ru-RU"/>
              <a:t>магния </a:t>
            </a:r>
            <a:r>
              <a:rPr lang="en-US"/>
              <a:t>MgO</a:t>
            </a:r>
            <a:endParaRPr lang="ru-R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Оксид магния – основный оксид.</a:t>
            </a:r>
          </a:p>
          <a:p>
            <a:pPr eaLnBrk="1" hangingPunct="1"/>
            <a:r>
              <a:rPr lang="ru-RU" sz="2800" smtClean="0"/>
              <a:t>Магниевая лента, вступив в реакцию с кислородом воздуха, горит ярким белым пламенем.</a:t>
            </a:r>
          </a:p>
        </p:txBody>
      </p:sp>
      <p:pic>
        <p:nvPicPr>
          <p:cNvPr id="21510" name="Picture 6" descr="H:\Черновик\mgo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058988"/>
            <a:ext cx="3810000" cy="39592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8" grpId="0" build="p" autoUpdateAnimBg="0" advAuto="100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239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>
                <a:solidFill>
                  <a:schemeClr val="tx1"/>
                </a:solidFill>
                <a:latin typeface="Arial" charset="0"/>
                <a:cs typeface="Arial" charset="0"/>
              </a:rPr>
              <a:t>Оксид кремния</a:t>
            </a:r>
            <a:r>
              <a:rPr lang="en-US" b="1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Arial" charset="0"/>
                <a:cs typeface="Arial" charset="0"/>
              </a:rPr>
              <a:t>(</a:t>
            </a:r>
            <a:r>
              <a:rPr lang="en-US" b="1" dirty="0">
                <a:solidFill>
                  <a:schemeClr val="tx1"/>
                </a:solidFill>
                <a:latin typeface="Arial" charset="0"/>
                <a:cs typeface="Arial" charset="0"/>
              </a:rPr>
              <a:t>IV</a:t>
            </a:r>
            <a:r>
              <a:rPr lang="ru-RU" b="1" dirty="0">
                <a:solidFill>
                  <a:schemeClr val="tx1"/>
                </a:solidFill>
                <a:latin typeface="Arial" charset="0"/>
                <a:cs typeface="Arial" charset="0"/>
              </a:rPr>
              <a:t>)</a:t>
            </a:r>
            <a:r>
              <a:rPr lang="ru-RU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charset="0"/>
                <a:cs typeface="Arial" charset="0"/>
              </a:rPr>
              <a:t>SiO</a:t>
            </a:r>
            <a:r>
              <a:rPr lang="ru-RU" b="1" baseline="-30000" dirty="0">
                <a:solidFill>
                  <a:schemeClr val="tx1"/>
                </a:solidFill>
                <a:latin typeface="Arial" charset="0"/>
                <a:cs typeface="Arial" charset="0"/>
              </a:rPr>
              <a:t>2</a:t>
            </a: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743200" y="1752600"/>
            <a:ext cx="3657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Плиний</a:t>
            </a:r>
            <a:r>
              <a:rPr lang="ru-RU" sz="2400" smtClean="0">
                <a:solidFill>
                  <a:srgbClr val="000000"/>
                </a:solidFill>
              </a:rPr>
              <a:t> считал, что горный хрусталь «рождается из н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ебесной влаги и чистейшего снега</a:t>
            </a:r>
            <a:r>
              <a:rPr lang="ru-RU" sz="2400" smtClean="0">
                <a:solidFill>
                  <a:srgbClr val="000000"/>
                </a:solidFill>
              </a:rPr>
              <a:t>».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 Однако состав </a:t>
            </a:r>
            <a:r>
              <a:rPr lang="ru-RU" sz="2400" smtClean="0">
                <a:solidFill>
                  <a:srgbClr val="000000"/>
                </a:solidFill>
              </a:rPr>
              <a:t>его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smtClean="0">
                <a:solidFill>
                  <a:srgbClr val="000000"/>
                </a:solidFill>
              </a:rPr>
              <a:t>иной:  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оксид кремния</a:t>
            </a:r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IV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) </a:t>
            </a:r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SiO</a:t>
            </a:r>
            <a:r>
              <a:rPr lang="ru-RU" sz="2400" baseline="-30000" smtClean="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.</a:t>
            </a:r>
            <a:endParaRPr lang="ru-RU" sz="240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Кварц, кремень, горный хрусталь, аметист, яшма, опал — вс</a:t>
            </a:r>
            <a:r>
              <a:rPr lang="ru-RU" sz="2400" smtClean="0">
                <a:solidFill>
                  <a:srgbClr val="000000"/>
                </a:solidFill>
              </a:rPr>
              <a:t>е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 это оксид кремния</a:t>
            </a:r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(</a:t>
            </a:r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IV</a:t>
            </a:r>
            <a:r>
              <a:rPr lang="ru-RU" sz="2400" smtClean="0">
                <a:solidFill>
                  <a:srgbClr val="000000"/>
                </a:solidFill>
                <a:cs typeface="Times New Roman" pitchFamily="18" charset="0"/>
              </a:rPr>
              <a:t>).</a:t>
            </a:r>
            <a:r>
              <a:rPr lang="ru-RU" sz="2400" smtClean="0"/>
              <a:t> </a:t>
            </a:r>
          </a:p>
        </p:txBody>
      </p:sp>
      <p:pic>
        <p:nvPicPr>
          <p:cNvPr id="15368" name="Picture 8" descr="http://biser.vipshop.ru/s00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828800"/>
            <a:ext cx="22860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99" name="Picture 39" descr="http://biser.vipshop.ru/s01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7719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01" name="Picture 41" descr="H:\Черновик\sio2-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1676400"/>
            <a:ext cx="213360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02" name="Picture 42" descr="H:\Черновик\sio2-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3733800"/>
            <a:ext cx="21748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5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15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 autoUpdateAnimBg="0"/>
      <p:bldP spid="15364" grpId="0" build="p" bldLvl="2" autoUpdateAnimBg="0" advAuto="100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H:\Черновик\wit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343400"/>
            <a:ext cx="19812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H:\Черновик\wit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00200"/>
            <a:ext cx="1955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14600" y="1214422"/>
            <a:ext cx="6172200" cy="5110178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rgbClr val="000080"/>
                </a:solidFill>
              </a:rPr>
              <a:t>Оксид цинка </a:t>
            </a:r>
            <a:r>
              <a:rPr lang="ru-RU" sz="2400" dirty="0" err="1" smtClean="0">
                <a:solidFill>
                  <a:srgbClr val="000080"/>
                </a:solidFill>
              </a:rPr>
              <a:t>ZnO</a:t>
            </a:r>
            <a:r>
              <a:rPr lang="ru-RU" sz="2400" dirty="0" smtClean="0">
                <a:solidFill>
                  <a:srgbClr val="000080"/>
                </a:solidFill>
              </a:rPr>
              <a:t> – вещество белого цвета, используется для приготовления белой масляной краски (цинковые белила).</a:t>
            </a:r>
          </a:p>
          <a:p>
            <a:pPr eaLnBrk="1" hangingPunct="1"/>
            <a:r>
              <a:rPr lang="ru-RU" sz="2400" dirty="0" smtClean="0">
                <a:solidFill>
                  <a:srgbClr val="000080"/>
                </a:solidFill>
              </a:rPr>
              <a:t>Цинковыми белилами можно красить любые поверхности, в том числе и те, которые подвергаются воздействию атмосферных осадков.</a:t>
            </a:r>
          </a:p>
          <a:p>
            <a:pPr eaLnBrk="1" hangingPunct="1"/>
            <a:r>
              <a:rPr lang="ru-RU" sz="2400" dirty="0" smtClean="0">
                <a:solidFill>
                  <a:srgbClr val="000080"/>
                </a:solidFill>
              </a:rPr>
              <a:t>Фармацевты делают из оксида цинка вяжущий и подсушивающий порошок для наружного применения.</a:t>
            </a:r>
          </a:p>
          <a:p>
            <a:pPr eaLnBrk="1" hangingPunct="1"/>
            <a:r>
              <a:rPr lang="ru-RU" sz="2400" dirty="0" smtClean="0">
                <a:solidFill>
                  <a:srgbClr val="000080"/>
                </a:solidFill>
              </a:rPr>
              <a:t>Такими же ценными свойствами обладает оксид титана</a:t>
            </a:r>
            <a:r>
              <a:rPr lang="en-US" sz="2400" dirty="0" smtClean="0">
                <a:solidFill>
                  <a:srgbClr val="000080"/>
                </a:solidFill>
              </a:rPr>
              <a:t> </a:t>
            </a:r>
            <a:r>
              <a:rPr lang="ru-RU" sz="2400" dirty="0" smtClean="0">
                <a:solidFill>
                  <a:srgbClr val="000080"/>
                </a:solidFill>
              </a:rPr>
              <a:t>(IV) – TiO</a:t>
            </a:r>
            <a:r>
              <a:rPr lang="ru-RU" sz="2400" baseline="-30000" dirty="0" smtClean="0">
                <a:solidFill>
                  <a:srgbClr val="000080"/>
                </a:solidFill>
              </a:rPr>
              <a:t>2</a:t>
            </a:r>
            <a:r>
              <a:rPr lang="ru-RU" sz="2400" dirty="0" smtClean="0">
                <a:solidFill>
                  <a:srgbClr val="000080"/>
                </a:solidFill>
              </a:rPr>
              <a:t>. Он тоже имеет красивый белый цвет и применяется для изготовления титановых белил.</a:t>
            </a:r>
            <a:r>
              <a:rPr lang="ru-RU" sz="2400" baseline="-30000" dirty="0" smtClean="0">
                <a:solidFill>
                  <a:srgbClr val="000080"/>
                </a:solidFill>
              </a:rPr>
              <a:t> </a:t>
            </a:r>
            <a:endParaRPr lang="ru-RU" sz="900" dirty="0" smtClean="0">
              <a:solidFill>
                <a:srgbClr val="000080"/>
              </a:solidFill>
            </a:endParaRPr>
          </a:p>
        </p:txBody>
      </p:sp>
      <p:sp>
        <p:nvSpPr>
          <p:cNvPr id="16392" name="Rectangle 8"/>
          <p:cNvSpPr>
            <a:spLocks noGrp="1" noChangeArrowheads="1"/>
          </p:cNvSpPr>
          <p:nvPr>
            <p:ph type="title"/>
          </p:nvPr>
        </p:nvSpPr>
        <p:spPr>
          <a:xfrm>
            <a:off x="785786" y="285728"/>
            <a:ext cx="7772400" cy="71438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" presetClass="entr" presetSubtype="5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 advAuto="1000"/>
      <p:bldP spid="1639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dirty="0" smtClean="0"/>
              <a:t>Объективное обследование </a:t>
            </a:r>
            <a:r>
              <a:rPr lang="ru-RU" smtClean="0"/>
              <a:t>органов дыхания</a:t>
            </a:r>
            <a:endParaRPr lang="ru-RU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182563" eaLnBrk="1" hangingPunct="1">
              <a:buFontTx/>
              <a:buNone/>
            </a:pPr>
            <a:endParaRPr lang="ru-RU" dirty="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marL="0" indent="182563" eaLnBrk="1" hangingPunct="1">
              <a:buFontTx/>
              <a:buNone/>
            </a:pPr>
            <a:endParaRPr lang="ru-RU" sz="18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dirty="0" smtClean="0"/>
              <a:t>Объективное обследование органов дыхания (продолжение)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182563" eaLnBrk="1" hangingPunct="1">
              <a:buFontTx/>
              <a:buNone/>
            </a:pPr>
            <a:endParaRPr lang="ru-RU" dirty="0" smtClean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dirty="0" smtClean="0"/>
              <a:t>Объективное обследование </a:t>
            </a:r>
            <a:r>
              <a:rPr lang="ru-RU" smtClean="0"/>
              <a:t>органов дыхания (окончание)</a:t>
            </a:r>
            <a:endParaRPr lang="ru-RU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182563" eaLnBrk="1" hangingPunct="1">
              <a:buFontTx/>
              <a:buNone/>
            </a:pPr>
            <a:endParaRPr lang="ru-RU" smtClean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marL="0" indent="182563" eaLnBrk="1" hangingPunct="1">
              <a:buFontTx/>
              <a:buNone/>
            </a:pPr>
            <a:endParaRPr lang="ru-RU" sz="18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1500"/>
            <a:ext cx="9144000" cy="278606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000066"/>
                </a:solidFill>
              </a:rPr>
              <a:t>Контрольные задания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0066"/>
                </a:solidFill>
              </a:rPr>
              <a:t>Текст вопроса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79388" y="1484313"/>
            <a:ext cx="5040312" cy="4464050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68313" y="2420938"/>
            <a:ext cx="44656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</a:tabLst>
            </a:pPr>
            <a:r>
              <a:rPr lang="ru-RU" b="1" i="1">
                <a:latin typeface="Calibri" pitchFamily="34" charset="0"/>
              </a:rPr>
              <a:t>Поле неправильного ответа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68313" y="1557338"/>
            <a:ext cx="44640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 i="1" dirty="0">
                <a:latin typeface="Calibri" pitchFamily="34" charset="0"/>
              </a:rPr>
              <a:t>Поле правильного ответа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476375" y="5300663"/>
            <a:ext cx="1871663" cy="366712"/>
          </a:xfrm>
          <a:prstGeom prst="rect">
            <a:avLst/>
          </a:prstGeom>
          <a:solidFill>
            <a:srgbClr val="800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bg1"/>
                </a:solidFill>
              </a:rPr>
              <a:t>Неправильно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476375" y="5300663"/>
            <a:ext cx="1908175" cy="366712"/>
          </a:xfrm>
          <a:prstGeom prst="rect">
            <a:avLst/>
          </a:prstGeom>
          <a:solidFill>
            <a:srgbClr val="3366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bg1"/>
                </a:solidFill>
              </a:rPr>
              <a:t>Правильно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179388" y="1176338"/>
            <a:ext cx="1679575" cy="314325"/>
          </a:xfrm>
          <a:prstGeom prst="rect">
            <a:avLst/>
          </a:prstGeom>
          <a:solidFill>
            <a:srgbClr val="1F0464"/>
          </a:solidFill>
          <a:ln w="9525">
            <a:solidFill>
              <a:srgbClr val="3366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</a:rPr>
              <a:t>Укажите ответ</a:t>
            </a: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468313" y="3429000"/>
            <a:ext cx="44656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</a:tabLst>
            </a:pPr>
            <a:r>
              <a:rPr lang="ru-RU" b="1" i="1">
                <a:latin typeface="Calibri" pitchFamily="34" charset="0"/>
              </a:rPr>
              <a:t>Поле неправильного ответа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468313" y="4437063"/>
            <a:ext cx="4465637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</a:tabLst>
            </a:pPr>
            <a:r>
              <a:rPr lang="ru-RU" b="1" i="1">
                <a:latin typeface="Calibri" pitchFamily="34" charset="0"/>
              </a:rPr>
              <a:t>Поле неправильного ответа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928688" y="6357938"/>
            <a:ext cx="3000375" cy="311150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/>
              <a:t>Раскрыть правильный ответ 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364163" y="6381750"/>
            <a:ext cx="2098675" cy="287338"/>
            <a:chOff x="2381" y="4125"/>
            <a:chExt cx="1322" cy="181"/>
          </a:xfrm>
        </p:grpSpPr>
        <p:sp>
          <p:nvSpPr>
            <p:cNvPr id="20493" name="Text Box 13"/>
            <p:cNvSpPr txBox="1">
              <a:spLocks noChangeArrowheads="1"/>
            </p:cNvSpPr>
            <p:nvPr/>
          </p:nvSpPr>
          <p:spPr bwMode="auto">
            <a:xfrm>
              <a:off x="2562" y="4125"/>
              <a:ext cx="1141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tabLst>
                  <a:tab pos="1082675" algn="l"/>
                </a:tabLst>
                <a:defRPr/>
              </a:pPr>
              <a:r>
                <a:rPr lang="ru-RU" sz="1400">
                  <a:solidFill>
                    <a:srgbClr val="C9C9ED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Следующий вопрос</a:t>
              </a:r>
            </a:p>
          </p:txBody>
        </p:sp>
        <p:sp>
          <p:nvSpPr>
            <p:cNvPr id="12307" name="AutoShape 14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2381" y="4125"/>
              <a:ext cx="181" cy="181"/>
            </a:xfrm>
            <a:prstGeom prst="actionButtonForwardNext">
              <a:avLst/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301" name="Group 15"/>
          <p:cNvGrpSpPr>
            <a:grpSpLocks/>
          </p:cNvGrpSpPr>
          <p:nvPr/>
        </p:nvGrpSpPr>
        <p:grpSpPr bwMode="auto">
          <a:xfrm>
            <a:off x="7991475" y="6381750"/>
            <a:ext cx="1152525" cy="304800"/>
            <a:chOff x="4422" y="4020"/>
            <a:chExt cx="726" cy="192"/>
          </a:xfrm>
        </p:grpSpPr>
        <p:sp>
          <p:nvSpPr>
            <p:cNvPr id="12304" name="AutoShape 16">
              <a:hlinkClick r:id="" action="ppaction://hlinkshowjump?jump=lastslide" highlightClick="1"/>
            </p:cNvPr>
            <p:cNvSpPr>
              <a:spLocks noChangeArrowheads="1"/>
            </p:cNvSpPr>
            <p:nvPr/>
          </p:nvSpPr>
          <p:spPr bwMode="auto">
            <a:xfrm>
              <a:off x="4422" y="4020"/>
              <a:ext cx="181" cy="181"/>
            </a:xfrm>
            <a:prstGeom prst="actionButtonEnd">
              <a:avLst/>
            </a:prstGeom>
            <a:gradFill rotWithShape="1">
              <a:gsLst>
                <a:gs pos="0">
                  <a:srgbClr val="96AB94"/>
                </a:gs>
                <a:gs pos="17000">
                  <a:srgbClr val="D4DEFF"/>
                </a:gs>
                <a:gs pos="47000">
                  <a:srgbClr val="D4DEFF"/>
                </a:gs>
                <a:gs pos="100000">
                  <a:srgbClr val="8488C4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97" name="Text Box 17">
              <a:hlinkClick r:id="" action="ppaction://hlinkshowjump?jump=lastslide"/>
            </p:cNvPr>
            <p:cNvSpPr txBox="1">
              <a:spLocks noChangeArrowheads="1"/>
            </p:cNvSpPr>
            <p:nvPr/>
          </p:nvSpPr>
          <p:spPr bwMode="auto">
            <a:xfrm>
              <a:off x="4604" y="4020"/>
              <a:ext cx="5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1400">
                  <a:solidFill>
                    <a:srgbClr val="B0B3D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Выход</a:t>
              </a:r>
            </a:p>
          </p:txBody>
        </p:sp>
      </p:grpSp>
      <p:sp>
        <p:nvSpPr>
          <p:cNvPr id="12302" name="Line 18"/>
          <p:cNvSpPr>
            <a:spLocks noChangeShapeType="1"/>
          </p:cNvSpPr>
          <p:nvPr/>
        </p:nvSpPr>
        <p:spPr bwMode="auto">
          <a:xfrm>
            <a:off x="0" y="6215082"/>
            <a:ext cx="9144000" cy="0"/>
          </a:xfrm>
          <a:prstGeom prst="line">
            <a:avLst/>
          </a:prstGeom>
          <a:noFill/>
          <a:ln w="41275">
            <a:pattFill prst="wdUpDiag">
              <a:fgClr>
                <a:srgbClr val="5A5A88"/>
              </a:fgClr>
              <a:bgClr>
                <a:schemeClr val="hlink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5857884" y="1428736"/>
            <a:ext cx="3095625" cy="43858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>
                <a:latin typeface="Calibri" pitchFamily="34" charset="0"/>
              </a:rPr>
              <a:t>Ответ</a:t>
            </a:r>
            <a:r>
              <a:rPr lang="ru-RU" b="1" dirty="0" smtClean="0">
                <a:latin typeface="Calibri" pitchFamily="34" charset="0"/>
              </a:rPr>
              <a:t>: вписать правильный ответ с обоснованием.</a:t>
            </a: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latin typeface="Calibri" pitchFamily="34" charset="0"/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4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6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4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1"/>
                  </p:tgtEl>
                </p:cond>
              </p:nextCondLst>
            </p:seq>
          </p:childTnLst>
        </p:cTn>
      </p:par>
    </p:tnLst>
    <p:bldLst>
      <p:bldP spid="20484" grpId="0"/>
      <p:bldP spid="20485" grpId="0"/>
      <p:bldP spid="20486" grpId="0" animBg="1"/>
      <p:bldP spid="20486" grpId="1" animBg="1"/>
      <p:bldP spid="20486" grpId="2" animBg="1"/>
      <p:bldP spid="20487" grpId="0" animBg="1"/>
      <p:bldP spid="20489" grpId="0"/>
      <p:bldP spid="20490" grpId="0"/>
      <p:bldP spid="20491" grpId="0" animBg="1"/>
      <p:bldP spid="2049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928813" y="6429375"/>
            <a:ext cx="1306512" cy="285750"/>
          </a:xfrm>
          <a:prstGeom prst="rect">
            <a:avLst/>
          </a:prstGeom>
          <a:gradFill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/>
              <a:t>Проверить</a:t>
            </a:r>
          </a:p>
        </p:txBody>
      </p:sp>
      <p:sp>
        <p:nvSpPr>
          <p:cNvPr id="1031" name="Line 9"/>
          <p:cNvSpPr>
            <a:spLocks noChangeShapeType="1"/>
          </p:cNvSpPr>
          <p:nvPr/>
        </p:nvSpPr>
        <p:spPr bwMode="auto">
          <a:xfrm>
            <a:off x="0" y="6237288"/>
            <a:ext cx="9144000" cy="0"/>
          </a:xfrm>
          <a:prstGeom prst="line">
            <a:avLst/>
          </a:prstGeom>
          <a:noFill/>
          <a:ln w="41275">
            <a:pattFill prst="wdUpDiag">
              <a:fgClr>
                <a:srgbClr val="5A5A88"/>
              </a:fgClr>
              <a:bgClr>
                <a:schemeClr val="hlink"/>
              </a:bgClr>
            </a:patt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aphicFrame>
        <p:nvGraphicFramePr>
          <p:cNvPr id="26668" name="Group 44"/>
          <p:cNvGraphicFramePr>
            <a:graphicFrameLocks noGrp="1"/>
          </p:cNvGraphicFramePr>
          <p:nvPr>
            <p:ph idx="1"/>
          </p:nvPr>
        </p:nvGraphicFramePr>
        <p:xfrm>
          <a:off x="323850" y="1196973"/>
          <a:ext cx="5486400" cy="4446604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</a:tblGrid>
              <a:tr h="526944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Вопрос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Поле ответа </a:t>
                      </a: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(впишите)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9084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Укажите время 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0746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Сколько раз 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9084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Укажите концентрацию ..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0746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6654" name="Group 30"/>
          <p:cNvGraphicFramePr>
            <a:graphicFrameLocks noGrp="1"/>
          </p:cNvGraphicFramePr>
          <p:nvPr/>
        </p:nvGraphicFramePr>
        <p:xfrm>
          <a:off x="5940425" y="1196975"/>
          <a:ext cx="2743200" cy="4422770"/>
        </p:xfrm>
        <a:graphic>
          <a:graphicData uri="http://schemas.openxmlformats.org/drawingml/2006/table">
            <a:tbl>
              <a:tblPr/>
              <a:tblGrid>
                <a:gridCol w="2743200"/>
              </a:tblGrid>
              <a:tr h="660389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Правильный ответ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30 мин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68375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68375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68375">
                <a:tc>
                  <a:txBody>
                    <a:bodyPr/>
                    <a:lstStyle/>
                    <a:p>
                      <a:pPr marL="1825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0" y="0"/>
            <a:ext cx="9144000" cy="3698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92075">
              <a:defRPr/>
            </a:pPr>
            <a:r>
              <a:rPr lang="ru-RU" dirty="0">
                <a:latin typeface="Calibri" pitchFamily="34" charset="0"/>
              </a:rPr>
              <a:t>Задание. Текст задания 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364163" y="6381750"/>
            <a:ext cx="2098675" cy="287338"/>
            <a:chOff x="2381" y="4125"/>
            <a:chExt cx="1322" cy="181"/>
          </a:xfrm>
        </p:grpSpPr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2562" y="4125"/>
              <a:ext cx="1141" cy="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tabLst>
                  <a:tab pos="1082675" algn="l"/>
                </a:tabLst>
                <a:defRPr/>
              </a:pPr>
              <a:r>
                <a:rPr lang="ru-RU" sz="1400" dirty="0">
                  <a:solidFill>
                    <a:srgbClr val="C9C9ED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Следующий вопрос</a:t>
              </a:r>
            </a:p>
          </p:txBody>
        </p:sp>
        <p:sp>
          <p:nvSpPr>
            <p:cNvPr id="1072" name="AutoShape 14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2381" y="4125"/>
              <a:ext cx="181" cy="181"/>
            </a:xfrm>
            <a:prstGeom prst="actionButtonForwardNext">
              <a:avLst/>
            </a:prstGeom>
            <a:gradFill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068" name="Group 15"/>
          <p:cNvGrpSpPr>
            <a:grpSpLocks/>
          </p:cNvGrpSpPr>
          <p:nvPr/>
        </p:nvGrpSpPr>
        <p:grpSpPr bwMode="auto">
          <a:xfrm>
            <a:off x="7991475" y="6381750"/>
            <a:ext cx="1152525" cy="304800"/>
            <a:chOff x="4422" y="4020"/>
            <a:chExt cx="726" cy="192"/>
          </a:xfrm>
        </p:grpSpPr>
        <p:sp>
          <p:nvSpPr>
            <p:cNvPr id="1069" name="AutoShape 16">
              <a:hlinkClick r:id="" action="ppaction://hlinkshowjump?jump=lastslide" highlightClick="1"/>
            </p:cNvPr>
            <p:cNvSpPr>
              <a:spLocks noChangeArrowheads="1"/>
            </p:cNvSpPr>
            <p:nvPr/>
          </p:nvSpPr>
          <p:spPr bwMode="auto">
            <a:xfrm>
              <a:off x="4422" y="4020"/>
              <a:ext cx="181" cy="181"/>
            </a:xfrm>
            <a:prstGeom prst="actionButtonEnd">
              <a:avLst/>
            </a:prstGeom>
            <a:gradFill rotWithShape="1">
              <a:gsLst>
                <a:gs pos="0">
                  <a:srgbClr val="96AB94"/>
                </a:gs>
                <a:gs pos="17000">
                  <a:srgbClr val="D4DEFF"/>
                </a:gs>
                <a:gs pos="47000">
                  <a:srgbClr val="D4DEFF"/>
                </a:gs>
                <a:gs pos="100000">
                  <a:srgbClr val="8488C4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Text Box 17">
              <a:hlinkClick r:id="" action="ppaction://hlinkshowjump?jump=lastslide"/>
            </p:cNvPr>
            <p:cNvSpPr txBox="1">
              <a:spLocks noChangeArrowheads="1"/>
            </p:cNvSpPr>
            <p:nvPr/>
          </p:nvSpPr>
          <p:spPr bwMode="auto">
            <a:xfrm>
              <a:off x="4604" y="4020"/>
              <a:ext cx="5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ru-RU" sz="1400">
                  <a:solidFill>
                    <a:srgbClr val="B0B3D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Выход</a:t>
              </a:r>
            </a:p>
          </p:txBody>
        </p:sp>
      </p:grpSp>
    </p:spTree>
    <p:controls>
      <p:control spid="1026" name="TextBox2" r:id="rId2" imgW="2590920" imgH="361800"/>
      <p:control spid="1027" name="TextBox1" r:id="rId3" imgW="2590920" imgH="361800"/>
      <p:control spid="1028" name="TextBox3" r:id="rId4" imgW="2590920" imgH="361800"/>
      <p:control spid="1029" name="TextBox4" r:id="rId5" imgW="2590920" imgH="361800"/>
    </p:controls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2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571500"/>
            <a:ext cx="9144000" cy="2786063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>
              <a:defRPr/>
            </a:pPr>
            <a:r>
              <a:rPr lang="ru-RU" b="0" smtClean="0">
                <a:solidFill>
                  <a:srgbClr val="000066"/>
                </a:solidFill>
              </a:rPr>
              <a:t>Конец выполнения контрольных </a:t>
            </a:r>
            <a:r>
              <a:rPr lang="ru-RU" b="0" dirty="0" smtClean="0">
                <a:solidFill>
                  <a:srgbClr val="000066"/>
                </a:solidFill>
              </a:rPr>
              <a:t>заданий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0066"/>
                </a:solidFill>
              </a:rPr>
              <a:t>Термины и определения</a:t>
            </a:r>
            <a:endParaRPr lang="ru-RU" dirty="0">
              <a:solidFill>
                <a:srgbClr val="000066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107141" y="763589"/>
          <a:ext cx="8929718" cy="332439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906857"/>
                <a:gridCol w="7022861"/>
              </a:tblGrid>
              <a:tr h="13509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libri" pitchFamily="34" charset="0"/>
                        </a:rPr>
                        <a:t>Термин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libri" pitchFamily="34" charset="0"/>
                        </a:rPr>
                        <a:t>Определение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09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26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761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 smtClean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000066"/>
                </a:solidFill>
              </a:rPr>
              <a:t>Лексические единицы</a:t>
            </a:r>
            <a:endParaRPr lang="ru-RU" dirty="0">
              <a:solidFill>
                <a:srgbClr val="000066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/>
        </p:nvGraphicFramePr>
        <p:xfrm>
          <a:off x="107141" y="763589"/>
          <a:ext cx="8929718" cy="332439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906857"/>
                <a:gridCol w="7022861"/>
              </a:tblGrid>
              <a:tr h="13509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libri" pitchFamily="34" charset="0"/>
                        </a:rPr>
                        <a:t>Лексика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Calibri" pitchFamily="34" charset="0"/>
                        </a:rPr>
                        <a:t>Перевод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09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092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926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761">
                <a:tc>
                  <a:txBody>
                    <a:bodyPr/>
                    <a:lstStyle/>
                    <a:p>
                      <a:endParaRPr lang="ru-RU" sz="2000" b="1" dirty="0">
                        <a:latin typeface="Calibri" pitchFamily="34" charset="0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kern="1200" dirty="0" smtClean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T="45717" marB="45717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t>Литература </a:t>
            </a:r>
            <a:endParaRPr lang="ru-RU" dirty="0">
              <a:solidFill>
                <a:srgbClr val="000066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Оформление по ГОСТ Р </a:t>
            </a:r>
            <a:r>
              <a:rPr lang="ru-RU" dirty="0" smtClean="0"/>
              <a:t>7.0.80-2023 «</a:t>
            </a:r>
            <a:r>
              <a:rPr lang="ru-RU" dirty="0" err="1" smtClean="0"/>
              <a:t>Библиографиеческая</a:t>
            </a:r>
            <a:r>
              <a:rPr lang="ru-RU" dirty="0" smtClean="0"/>
              <a:t> запись. Заголовок. Общие требования и правила составления. Система стандартов по информации, библиотечному и издательскому делу»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1187450" y="836613"/>
            <a:ext cx="6769100" cy="2232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rgbClr val="000066"/>
                </a:solidFill>
                <a:latin typeface="Calibri" pitchFamily="34" charset="0"/>
              </a:rPr>
              <a:t>Конец работы.</a:t>
            </a:r>
            <a:br>
              <a:rPr lang="ru-RU" sz="2000" dirty="0">
                <a:solidFill>
                  <a:srgbClr val="000066"/>
                </a:solidFill>
                <a:latin typeface="Calibri" pitchFamily="34" charset="0"/>
              </a:rPr>
            </a:br>
            <a:r>
              <a:rPr lang="ru-RU" sz="2000" dirty="0">
                <a:solidFill>
                  <a:srgbClr val="000066"/>
                </a:solidFill>
                <a:latin typeface="Calibri" pitchFamily="34" charset="0"/>
              </a:rPr>
              <a:t>Вы действительно хотите закончить работу с информационным учебным материалом </a:t>
            </a:r>
            <a:r>
              <a:rPr lang="ru-RU" sz="2000">
                <a:solidFill>
                  <a:srgbClr val="000066"/>
                </a:solidFill>
                <a:latin typeface="Calibri" pitchFamily="34" charset="0"/>
              </a:rPr>
              <a:t>темы </a:t>
            </a:r>
            <a:r>
              <a:rPr lang="en-US" sz="2000" smtClean="0">
                <a:solidFill>
                  <a:srgbClr val="000066"/>
                </a:solidFill>
                <a:latin typeface="Calibri" pitchFamily="34" charset="0"/>
              </a:rPr>
              <a:t/>
            </a:r>
            <a:br>
              <a:rPr lang="en-US" sz="2000" smtClean="0">
                <a:solidFill>
                  <a:srgbClr val="000066"/>
                </a:solidFill>
                <a:latin typeface="Calibri" pitchFamily="34" charset="0"/>
              </a:rPr>
            </a:br>
            <a:r>
              <a:rPr lang="ru-RU" sz="2000" smtClean="0">
                <a:solidFill>
                  <a:srgbClr val="000066"/>
                </a:solidFill>
                <a:latin typeface="Calibri" pitchFamily="34" charset="0"/>
              </a:rPr>
              <a:t>«</a:t>
            </a:r>
            <a:r>
              <a:rPr lang="ru-RU" sz="2000" b="1" smtClean="0">
                <a:solidFill>
                  <a:srgbClr val="000066"/>
                </a:solidFill>
                <a:latin typeface="Calibri" pitchFamily="34" charset="0"/>
              </a:rPr>
              <a:t>Методы исследования органов дыхания</a:t>
            </a:r>
            <a:r>
              <a:rPr lang="ru-RU" sz="2000" smtClean="0">
                <a:solidFill>
                  <a:srgbClr val="000066"/>
                </a:solidFill>
                <a:latin typeface="Calibri" pitchFamily="34" charset="0"/>
              </a:rPr>
              <a:t>»?</a:t>
            </a:r>
            <a:endParaRPr lang="ru-RU" sz="2000" dirty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10243" name="AutoShape 6">
            <a:hlinkClick r:id="" action="ppaction://hlinkshowjump?jump=endshow" highlightClick="1"/>
          </p:cNvPr>
          <p:cNvSpPr>
            <a:spLocks noChangeArrowheads="1"/>
          </p:cNvSpPr>
          <p:nvPr/>
        </p:nvSpPr>
        <p:spPr bwMode="auto">
          <a:xfrm>
            <a:off x="3119447" y="3368675"/>
            <a:ext cx="1152525" cy="287338"/>
          </a:xfrm>
          <a:prstGeom prst="actionButtonBlank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000066"/>
                </a:solidFill>
                <a:latin typeface="Calibri" pitchFamily="34" charset="0"/>
              </a:rPr>
              <a:t>Да</a:t>
            </a:r>
          </a:p>
        </p:txBody>
      </p:sp>
      <p:sp>
        <p:nvSpPr>
          <p:cNvPr id="10244" name="AutoShape 7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4919672" y="3368675"/>
            <a:ext cx="1081088" cy="288925"/>
          </a:xfrm>
          <a:prstGeom prst="actionButtonBlank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000" dirty="0">
                <a:solidFill>
                  <a:srgbClr val="000066"/>
                </a:solidFill>
                <a:latin typeface="Calibri" pitchFamily="34" charset="0"/>
              </a:rPr>
              <a:t>Нет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</TotalTime>
  <Words>588</Words>
  <Application>Microsoft Office PowerPoint</Application>
  <PresentationFormat>Экран (4:3)</PresentationFormat>
  <Paragraphs>102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Оформление по умолчанию</vt:lpstr>
      <vt:lpstr>Слайд 1</vt:lpstr>
      <vt:lpstr>Содержание</vt:lpstr>
      <vt:lpstr>Введение</vt:lpstr>
      <vt:lpstr>Требования к студентам</vt:lpstr>
      <vt:lpstr>АФО органов дыхания</vt:lpstr>
      <vt:lpstr>Оксиды</vt:lpstr>
      <vt:lpstr>Оксиды</vt:lpstr>
      <vt:lpstr>Газ, необходимый растениям для фотосинтеза</vt:lpstr>
      <vt:lpstr>В природе</vt:lpstr>
      <vt:lpstr>Cухой лед – тоже CO2</vt:lpstr>
      <vt:lpstr>ОКСИД ХРОМА Cr2O3 </vt:lpstr>
      <vt:lpstr>Оксид магния MgO</vt:lpstr>
      <vt:lpstr>Оксид кремния (IV) SiO2 </vt:lpstr>
      <vt:lpstr> </vt:lpstr>
      <vt:lpstr>Объективное обследование органов дыхания</vt:lpstr>
      <vt:lpstr>Объективное обследование органов дыхания (продолжение)</vt:lpstr>
      <vt:lpstr>Объективное обследование органов дыхания (окончание)</vt:lpstr>
      <vt:lpstr>Контрольные задания</vt:lpstr>
      <vt:lpstr>Текст вопроса</vt:lpstr>
      <vt:lpstr>Слайд 20</vt:lpstr>
      <vt:lpstr>Конец выполнения контрольных заданий</vt:lpstr>
      <vt:lpstr>Термины и определения</vt:lpstr>
      <vt:lpstr>Лексические единицы</vt:lpstr>
      <vt:lpstr>Литература </vt:lpstr>
      <vt:lpstr>Слайд 25</vt:lpstr>
    </vt:vector>
  </TitlesOfParts>
  <Company>КМК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Анатомия и физиология человека Раздел 9. Репродуктивная система</dc:title>
  <dc:creator>ТМ</dc:creator>
  <cp:lastModifiedBy>user</cp:lastModifiedBy>
  <cp:revision>197</cp:revision>
  <dcterms:created xsi:type="dcterms:W3CDTF">2011-02-01T06:49:37Z</dcterms:created>
  <dcterms:modified xsi:type="dcterms:W3CDTF">2026-04-03T07:33:11Z</dcterms:modified>
</cp:coreProperties>
</file>